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3" r:id="rId1"/>
  </p:sldMasterIdLst>
  <p:sldIdLst>
    <p:sldId id="256" r:id="rId2"/>
    <p:sldId id="262" r:id="rId3"/>
    <p:sldId id="263" r:id="rId4"/>
    <p:sldId id="265" r:id="rId5"/>
    <p:sldId id="264" r:id="rId6"/>
    <p:sldId id="261" r:id="rId7"/>
    <p:sldId id="267" r:id="rId8"/>
    <p:sldId id="266" r:id="rId9"/>
    <p:sldId id="260" r:id="rId10"/>
    <p:sldId id="268" r:id="rId11"/>
    <p:sldId id="258" r:id="rId12"/>
    <p:sldId id="259" r:id="rId13"/>
    <p:sldId id="269" r:id="rId14"/>
    <p:sldId id="270" r:id="rId15"/>
    <p:sldId id="257" r:id="rId16"/>
    <p:sldId id="271" r:id="rId17"/>
    <p:sldId id="285" r:id="rId18"/>
    <p:sldId id="289" r:id="rId19"/>
    <p:sldId id="286" r:id="rId20"/>
    <p:sldId id="287" r:id="rId21"/>
    <p:sldId id="288"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72"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43"/>
    <p:restoredTop sz="94674"/>
  </p:normalViewPr>
  <p:slideViewPr>
    <p:cSldViewPr snapToGrid="0" snapToObjects="1">
      <p:cViewPr varScale="1">
        <p:scale>
          <a:sx n="150" d="100"/>
          <a:sy n="150" d="100"/>
        </p:scale>
        <p:origin x="168" y="2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2.png>
</file>

<file path=ppt/media/image3.png>
</file>

<file path=ppt/media/image4.png>
</file>

<file path=ppt/media/image5.tiff>
</file>

<file path=ppt/media/image6.tiff>
</file>

<file path=ppt/media/image7.png>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8FE4181-5A30-C047-9A64-4BBB96F6F930}" type="datetimeFigureOut">
              <a:rPr lang="en-US" smtClean="0"/>
              <a:t>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3316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320794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7" name="Straight Connector 6"/>
          <p:cNvCxnSpPr/>
          <p:nvPr/>
        </p:nvCxnSpPr>
        <p:spPr>
          <a:xfrm rot="5400000" flipV="1">
            <a:off x="7543800" y="173563"/>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4934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3828714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10"/>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8FE4181-5A30-C047-9A64-4BBB96F6F930}" type="datetimeFigureOut">
              <a:rPr lang="en-US" smtClean="0"/>
              <a:t>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6075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8FE4181-5A30-C047-9A64-4BBB96F6F930}" type="datetimeFigureOut">
              <a:rPr lang="en-US" smtClean="0"/>
              <a:t>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2868072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8FE4181-5A30-C047-9A64-4BBB96F6F930}" type="datetimeFigureOut">
              <a:rPr lang="en-US" smtClean="0"/>
              <a:t>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071797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8FE4181-5A30-C047-9A64-4BBB96F6F930}" type="datetimeFigureOut">
              <a:rPr lang="en-US" smtClean="0"/>
              <a:t>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1999348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FE4181-5A30-C047-9A64-4BBB96F6F930}" type="datetimeFigureOut">
              <a:rPr lang="en-US" smtClean="0"/>
              <a:t>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624067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8FE4181-5A30-C047-9A64-4BBB96F6F930}" type="datetimeFigureOut">
              <a:rPr lang="en-US" smtClean="0"/>
              <a:t>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3097495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1">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8FE4181-5A30-C047-9A64-4BBB96F6F930}" type="datetimeFigureOut">
              <a:rPr lang="en-US" smtClean="0"/>
              <a:t>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1760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8FE4181-5A30-C047-9A64-4BBB96F6F930}" type="datetimeFigureOut">
              <a:rPr lang="en-US" smtClean="0"/>
              <a:t>9/20/19</a:t>
            </a:fld>
            <a:endParaRPr lang="en-US"/>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33FB079-DA95-1C41-8006-19AAA78C7137}" type="slidenum">
              <a:rPr lang="en-US" smtClean="0"/>
              <a:t>‹#›</a:t>
            </a:fld>
            <a:endParaRPr lang="en-US"/>
          </a:p>
        </p:txBody>
      </p:sp>
      <p:cxnSp>
        <p:nvCxnSpPr>
          <p:cNvPr id="7" name="Straight Connector 6"/>
          <p:cNvCxnSpPr/>
          <p:nvPr/>
        </p:nvCxnSpPr>
        <p:spPr>
          <a:xfrm flipV="1">
            <a:off x="5715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2794862"/>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914400" rtl="0" eaLnBrk="1" latinLnBrk="0" hangingPunct="1">
        <a:lnSpc>
          <a:spcPct val="80000"/>
        </a:lnSpc>
        <a:spcBef>
          <a:spcPct val="0"/>
        </a:spcBef>
        <a:buNone/>
        <a:defRPr sz="44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6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anaconda.com/" TargetMode="External"/><Relationship Id="rId2" Type="http://schemas.openxmlformats.org/officeDocument/2006/relationships/hyperlink" Target="https://happygitwithr.com/" TargetMode="External"/><Relationship Id="rId1" Type="http://schemas.openxmlformats.org/officeDocument/2006/relationships/slideLayout" Target="../slideLayouts/slideLayout2.xml"/><Relationship Id="rId5" Type="http://schemas.openxmlformats.org/officeDocument/2006/relationships/hyperlink" Target="https://www.jetbrains.com/student/" TargetMode="External"/><Relationship Id="rId4" Type="http://schemas.openxmlformats.org/officeDocument/2006/relationships/hyperlink" Target="https://www.jetbrains.com/pycharm/promo/anacond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A2A57-F8B4-6E49-B0B1-1F255C3791B7}"/>
              </a:ext>
            </a:extLst>
          </p:cNvPr>
          <p:cNvSpPr>
            <a:spLocks noGrp="1"/>
          </p:cNvSpPr>
          <p:nvPr>
            <p:ph type="ctrTitle"/>
          </p:nvPr>
        </p:nvSpPr>
        <p:spPr>
          <a:xfrm>
            <a:off x="0" y="4960137"/>
            <a:ext cx="6172200" cy="1463040"/>
          </a:xfrm>
        </p:spPr>
        <p:txBody>
          <a:bodyPr>
            <a:normAutofit/>
          </a:bodyPr>
          <a:lstStyle/>
          <a:p>
            <a:r>
              <a:rPr lang="en-US" dirty="0"/>
              <a:t>Introduction to GR6130</a:t>
            </a:r>
          </a:p>
        </p:txBody>
      </p:sp>
      <p:sp>
        <p:nvSpPr>
          <p:cNvPr id="3" name="Subtitle 2">
            <a:extLst>
              <a:ext uri="{FF2B5EF4-FFF2-40B4-BE49-F238E27FC236}">
                <a16:creationId xmlns:a16="http://schemas.microsoft.com/office/drawing/2014/main" id="{30C0A92F-ECEB-E540-941A-4C766B96BB2E}"/>
              </a:ext>
            </a:extLst>
          </p:cNvPr>
          <p:cNvSpPr>
            <a:spLocks noGrp="1"/>
          </p:cNvSpPr>
          <p:nvPr>
            <p:ph type="subTitle" idx="1"/>
          </p:nvPr>
        </p:nvSpPr>
        <p:spPr/>
        <p:txBody>
          <a:bodyPr/>
          <a:lstStyle/>
          <a:p>
            <a:r>
              <a:rPr lang="en-US" dirty="0"/>
              <a:t>Chris Baldassano</a:t>
            </a:r>
          </a:p>
          <a:p>
            <a:r>
              <a:rPr lang="en-US" dirty="0"/>
              <a:t>Agnes Chang</a:t>
            </a:r>
          </a:p>
        </p:txBody>
      </p:sp>
    </p:spTree>
    <p:extLst>
      <p:ext uri="{BB962C8B-B14F-4D97-AF65-F5344CB8AC3E}">
        <p14:creationId xmlns:p14="http://schemas.microsoft.com/office/powerpoint/2010/main" val="36653134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26273-5291-7549-A3D4-9BB84A575FA2}"/>
              </a:ext>
            </a:extLst>
          </p:cNvPr>
          <p:cNvSpPr>
            <a:spLocks noGrp="1"/>
          </p:cNvSpPr>
          <p:nvPr>
            <p:ph type="title"/>
          </p:nvPr>
        </p:nvSpPr>
        <p:spPr/>
        <p:txBody>
          <a:bodyPr/>
          <a:lstStyle/>
          <a:p>
            <a:r>
              <a:rPr lang="en-US" dirty="0"/>
              <a:t>Why value reproducibility?</a:t>
            </a:r>
          </a:p>
        </p:txBody>
      </p:sp>
      <p:sp>
        <p:nvSpPr>
          <p:cNvPr id="3" name="Content Placeholder 2">
            <a:extLst>
              <a:ext uri="{FF2B5EF4-FFF2-40B4-BE49-F238E27FC236}">
                <a16:creationId xmlns:a16="http://schemas.microsoft.com/office/drawing/2014/main" id="{15BBA2E1-6A7C-7448-A52C-64695CB02B30}"/>
              </a:ext>
            </a:extLst>
          </p:cNvPr>
          <p:cNvSpPr>
            <a:spLocks noGrp="1"/>
          </p:cNvSpPr>
          <p:nvPr>
            <p:ph idx="1"/>
          </p:nvPr>
        </p:nvSpPr>
        <p:spPr/>
        <p:txBody>
          <a:bodyPr>
            <a:normAutofit/>
          </a:bodyPr>
          <a:lstStyle/>
          <a:p>
            <a:pPr lvl="1"/>
            <a:r>
              <a:rPr lang="en-US" sz="2000" dirty="0"/>
              <a:t>Ensures results can be validly produced from raw data alone</a:t>
            </a:r>
          </a:p>
          <a:p>
            <a:pPr lvl="1"/>
            <a:endParaRPr lang="en-US" sz="2000" dirty="0"/>
          </a:p>
          <a:p>
            <a:pPr lvl="1"/>
            <a:r>
              <a:rPr lang="en-US" sz="2000" dirty="0"/>
              <a:t>Allows inspection of all analysis choices/parameters, and for testing whether the results are sensitive to each of them</a:t>
            </a:r>
          </a:p>
          <a:p>
            <a:pPr lvl="1"/>
            <a:endParaRPr lang="en-US" sz="2000" dirty="0"/>
          </a:p>
          <a:p>
            <a:pPr lvl="1"/>
            <a:r>
              <a:rPr lang="en-US" sz="2000" dirty="0"/>
              <a:t>Analysis can be easily re-run in the short-term or long-term, for example if the dataset changes or is corrected</a:t>
            </a:r>
          </a:p>
          <a:p>
            <a:pPr lvl="1"/>
            <a:endParaRPr lang="en-US" sz="2000" dirty="0"/>
          </a:p>
          <a:p>
            <a:pPr lvl="1"/>
            <a:r>
              <a:rPr lang="en-US" sz="2000" dirty="0"/>
              <a:t>Pipeline can be easily applied to other datasets or new datasets, for comparison</a:t>
            </a:r>
          </a:p>
        </p:txBody>
      </p:sp>
    </p:spTree>
    <p:extLst>
      <p:ext uri="{BB962C8B-B14F-4D97-AF65-F5344CB8AC3E}">
        <p14:creationId xmlns:p14="http://schemas.microsoft.com/office/powerpoint/2010/main" val="75838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25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25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2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p:txBody>
          <a:bodyPr>
            <a:noAutofit/>
          </a:bodyPr>
          <a:lstStyle/>
          <a:p>
            <a:r>
              <a:rPr lang="en-US" dirty="0"/>
              <a:t>Jon </a:t>
            </a:r>
            <a:r>
              <a:rPr lang="en-US" dirty="0" err="1"/>
              <a:t>Claerbout</a:t>
            </a:r>
            <a:r>
              <a:rPr lang="en-US" dirty="0"/>
              <a:t> and Martin </a:t>
            </a:r>
            <a:r>
              <a:rPr lang="en-US" dirty="0" err="1"/>
              <a:t>Karrenbach</a:t>
            </a:r>
            <a:br>
              <a:rPr lang="en-US" dirty="0"/>
            </a:br>
            <a:r>
              <a:rPr lang="en-US" i="1" dirty="0"/>
              <a:t>1992 meeting of the Society of Exploration Geophysics</a:t>
            </a:r>
          </a:p>
          <a:p>
            <a:r>
              <a:rPr lang="en-US" dirty="0"/>
              <a:t>“In 1990, we set this sequence of goals:</a:t>
            </a:r>
          </a:p>
          <a:p>
            <a:pPr marL="457200" indent="-457200">
              <a:buFont typeface="+mj-lt"/>
              <a:buAutoNum type="arabicPeriod"/>
            </a:pPr>
            <a:r>
              <a:rPr lang="en-US" dirty="0"/>
              <a:t>Learn how to merge a publication with its underlying computational analysis.</a:t>
            </a:r>
          </a:p>
          <a:p>
            <a:pPr marL="457200" indent="-457200">
              <a:buFont typeface="+mj-lt"/>
              <a:buAutoNum type="arabicPeriod"/>
            </a:pPr>
            <a:r>
              <a:rPr lang="en-US" dirty="0"/>
              <a:t>Teach researchers how to prepare a document in a form where they themselves can reproduce their own research results a year or more later by “pressing a single button”.</a:t>
            </a:r>
          </a:p>
          <a:p>
            <a:pPr marL="457200" indent="-457200">
              <a:buFont typeface="+mj-lt"/>
              <a:buAutoNum type="arabicPeriod"/>
            </a:pPr>
            <a:r>
              <a:rPr lang="en-US" dirty="0"/>
              <a:t>Learn how to leave finished work in a condition where coworkers can reproduce the calculation including the final illustration by pressing a button in its caption.</a:t>
            </a:r>
          </a:p>
        </p:txBody>
      </p:sp>
    </p:spTree>
    <p:extLst>
      <p:ext uri="{BB962C8B-B14F-4D97-AF65-F5344CB8AC3E}">
        <p14:creationId xmlns:p14="http://schemas.microsoft.com/office/powerpoint/2010/main" val="4105549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p:txBody>
          <a:bodyPr>
            <a:noAutofit/>
          </a:bodyPr>
          <a:lstStyle/>
          <a:p>
            <a:pPr marL="457200" indent="-457200">
              <a:buFont typeface="+mj-lt"/>
              <a:buAutoNum type="arabicPeriod" startAt="4"/>
            </a:pPr>
            <a:r>
              <a:rPr lang="en-US" dirty="0"/>
              <a:t>Prepare a complete copy of our local software environment so that graduating students can take their work away with them to other sites, press a button, and reproduce their Stanford work.</a:t>
            </a:r>
          </a:p>
          <a:p>
            <a:pPr marL="457200" indent="-457200">
              <a:buFont typeface="+mj-lt"/>
              <a:buAutoNum type="arabicPeriod" startAt="4"/>
            </a:pPr>
            <a:r>
              <a:rPr lang="en-US" dirty="0"/>
              <a:t>Merge electronic documents written by multiple authors (SEP reports).</a:t>
            </a:r>
          </a:p>
          <a:p>
            <a:pPr marL="457200" indent="-457200">
              <a:buFont typeface="+mj-lt"/>
              <a:buAutoNum type="arabicPeriod" startAt="4"/>
            </a:pPr>
            <a:r>
              <a:rPr lang="en-US" dirty="0"/>
              <a:t>Export electronic documents to numerous other sites (sponsors) so they can readily reproduce a substantial portion of our Stanford research.”</a:t>
            </a:r>
          </a:p>
        </p:txBody>
      </p:sp>
    </p:spTree>
    <p:extLst>
      <p:ext uri="{BB962C8B-B14F-4D97-AF65-F5344CB8AC3E}">
        <p14:creationId xmlns:p14="http://schemas.microsoft.com/office/powerpoint/2010/main" val="2796187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a:xfrm>
            <a:off x="768097" y="2286000"/>
            <a:ext cx="4962144" cy="4023360"/>
          </a:xfrm>
        </p:spPr>
        <p:txBody>
          <a:bodyPr>
            <a:noAutofit/>
          </a:bodyPr>
          <a:lstStyle/>
          <a:p>
            <a:pPr marL="0" indent="0">
              <a:buNone/>
            </a:pPr>
            <a:r>
              <a:rPr lang="en-US" sz="2400" dirty="0"/>
              <a:t>Even older: Robert Boyle, 1665</a:t>
            </a:r>
          </a:p>
          <a:p>
            <a:pPr marL="0" indent="0">
              <a:buNone/>
            </a:pPr>
            <a:r>
              <a:rPr lang="en-US" sz="2400" dirty="0"/>
              <a:t>“In Boyle's view the capacity of experiments to yield matters of fact depended not only upon their actual performance but essentially upon the assurance of the relevant community that they had been so performed.”</a:t>
            </a:r>
          </a:p>
        </p:txBody>
      </p:sp>
      <p:pic>
        <p:nvPicPr>
          <p:cNvPr id="4" name="Picture 3">
            <a:extLst>
              <a:ext uri="{FF2B5EF4-FFF2-40B4-BE49-F238E27FC236}">
                <a16:creationId xmlns:a16="http://schemas.microsoft.com/office/drawing/2014/main" id="{9D91B1DC-5A6D-DB4D-AC3E-45086B8C0A2B}"/>
              </a:ext>
            </a:extLst>
          </p:cNvPr>
          <p:cNvPicPr>
            <a:picLocks noChangeAspect="1"/>
          </p:cNvPicPr>
          <p:nvPr/>
        </p:nvPicPr>
        <p:blipFill>
          <a:blip r:embed="rId2"/>
          <a:stretch>
            <a:fillRect/>
          </a:stretch>
        </p:blipFill>
        <p:spPr>
          <a:xfrm>
            <a:off x="6401815" y="1992345"/>
            <a:ext cx="1847088" cy="1847088"/>
          </a:xfrm>
          <a:prstGeom prst="rect">
            <a:avLst/>
          </a:prstGeom>
        </p:spPr>
      </p:pic>
      <p:pic>
        <p:nvPicPr>
          <p:cNvPr id="5" name="Picture 4">
            <a:extLst>
              <a:ext uri="{FF2B5EF4-FFF2-40B4-BE49-F238E27FC236}">
                <a16:creationId xmlns:a16="http://schemas.microsoft.com/office/drawing/2014/main" id="{9372F8DD-E92D-FE43-8580-2842FFC0E0BC}"/>
              </a:ext>
            </a:extLst>
          </p:cNvPr>
          <p:cNvPicPr>
            <a:picLocks noChangeAspect="1"/>
          </p:cNvPicPr>
          <p:nvPr/>
        </p:nvPicPr>
        <p:blipFill>
          <a:blip r:embed="rId3"/>
          <a:stretch>
            <a:fillRect/>
          </a:stretch>
        </p:blipFill>
        <p:spPr>
          <a:xfrm>
            <a:off x="6435469" y="3878794"/>
            <a:ext cx="1779779" cy="2107400"/>
          </a:xfrm>
          <a:prstGeom prst="rect">
            <a:avLst/>
          </a:prstGeom>
        </p:spPr>
      </p:pic>
      <p:sp>
        <p:nvSpPr>
          <p:cNvPr id="6" name="Rectangle 5">
            <a:extLst>
              <a:ext uri="{FF2B5EF4-FFF2-40B4-BE49-F238E27FC236}">
                <a16:creationId xmlns:a16="http://schemas.microsoft.com/office/drawing/2014/main" id="{A462E44A-AB05-A745-B139-6B7AE78181FA}"/>
              </a:ext>
            </a:extLst>
          </p:cNvPr>
          <p:cNvSpPr/>
          <p:nvPr/>
        </p:nvSpPr>
        <p:spPr>
          <a:xfrm>
            <a:off x="479552" y="5949618"/>
            <a:ext cx="8184895" cy="646331"/>
          </a:xfrm>
          <a:prstGeom prst="rect">
            <a:avLst/>
          </a:prstGeom>
        </p:spPr>
        <p:txBody>
          <a:bodyPr wrap="square">
            <a:spAutoFit/>
          </a:bodyPr>
          <a:lstStyle/>
          <a:p>
            <a:r>
              <a:rPr lang="en-US" dirty="0"/>
              <a:t>Steven </a:t>
            </a:r>
            <a:r>
              <a:rPr lang="en-US" dirty="0" err="1"/>
              <a:t>Shapin</a:t>
            </a:r>
            <a:r>
              <a:rPr lang="en-US" dirty="0"/>
              <a:t> and Simon Schaffer, Leviathan and the Air-Pump: Hobbes, Boyle and the Experimental Life, Princeton; Princeton University Press, 1985, Chapter 2, pp. 22-79.</a:t>
            </a:r>
          </a:p>
        </p:txBody>
      </p:sp>
    </p:spTree>
    <p:extLst>
      <p:ext uri="{BB962C8B-B14F-4D97-AF65-F5344CB8AC3E}">
        <p14:creationId xmlns:p14="http://schemas.microsoft.com/office/powerpoint/2010/main" val="881372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3CE05-9D52-5D4A-8C70-CE0E2635F84D}"/>
              </a:ext>
            </a:extLst>
          </p:cNvPr>
          <p:cNvSpPr>
            <a:spLocks noGrp="1"/>
          </p:cNvSpPr>
          <p:nvPr>
            <p:ph type="title"/>
          </p:nvPr>
        </p:nvSpPr>
        <p:spPr/>
        <p:txBody>
          <a:bodyPr/>
          <a:lstStyle/>
          <a:p>
            <a:r>
              <a:rPr lang="en-US" dirty="0"/>
              <a:t>Changes in publication</a:t>
            </a:r>
          </a:p>
        </p:txBody>
      </p:sp>
      <p:sp>
        <p:nvSpPr>
          <p:cNvPr id="3" name="Content Placeholder 2">
            <a:extLst>
              <a:ext uri="{FF2B5EF4-FFF2-40B4-BE49-F238E27FC236}">
                <a16:creationId xmlns:a16="http://schemas.microsoft.com/office/drawing/2014/main" id="{B3AB673E-73AD-384B-AE31-06DE38C82EDC}"/>
              </a:ext>
            </a:extLst>
          </p:cNvPr>
          <p:cNvSpPr>
            <a:spLocks noGrp="1"/>
          </p:cNvSpPr>
          <p:nvPr>
            <p:ph idx="1"/>
          </p:nvPr>
        </p:nvSpPr>
        <p:spPr/>
        <p:txBody>
          <a:bodyPr>
            <a:normAutofit/>
          </a:bodyPr>
          <a:lstStyle/>
          <a:p>
            <a:r>
              <a:rPr lang="en-US" dirty="0"/>
              <a:t>Historically, the end result of a scientific project is a static article (pages of text and graphics) published through anonymous peer-review in a subscription-based journal</a:t>
            </a:r>
          </a:p>
          <a:p>
            <a:r>
              <a:rPr lang="en-US" dirty="0"/>
              <a:t>All parts of this sentence are currently being challenged</a:t>
            </a:r>
          </a:p>
          <a:p>
            <a:pPr lvl="1"/>
            <a:r>
              <a:rPr lang="en-US" sz="2000" dirty="0"/>
              <a:t>UC libraries break with Elsevier</a:t>
            </a:r>
          </a:p>
          <a:p>
            <a:pPr lvl="1"/>
            <a:r>
              <a:rPr lang="en-US" sz="2000" dirty="0"/>
              <a:t>Preprint servers</a:t>
            </a:r>
          </a:p>
          <a:p>
            <a:pPr lvl="1"/>
            <a:r>
              <a:rPr lang="en-US" sz="2000" dirty="0"/>
              <a:t>Post-publication review, open review, signed review</a:t>
            </a:r>
          </a:p>
          <a:p>
            <a:r>
              <a:rPr lang="en-US" dirty="0"/>
              <a:t>Let’s focus on the “static text/graphics” part – is this the right way to communicate science?</a:t>
            </a:r>
          </a:p>
        </p:txBody>
      </p:sp>
    </p:spTree>
    <p:extLst>
      <p:ext uri="{BB962C8B-B14F-4D97-AF65-F5344CB8AC3E}">
        <p14:creationId xmlns:p14="http://schemas.microsoft.com/office/powerpoint/2010/main" val="467994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5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5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2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08EAB-CDD1-F44B-B521-2E8737C56481}"/>
              </a:ext>
            </a:extLst>
          </p:cNvPr>
          <p:cNvPicPr>
            <a:picLocks noChangeAspect="1"/>
          </p:cNvPicPr>
          <p:nvPr/>
        </p:nvPicPr>
        <p:blipFill>
          <a:blip r:embed="rId2"/>
          <a:stretch>
            <a:fillRect/>
          </a:stretch>
        </p:blipFill>
        <p:spPr>
          <a:xfrm>
            <a:off x="374045" y="0"/>
            <a:ext cx="8395909" cy="6858000"/>
          </a:xfrm>
          <a:prstGeom prst="rect">
            <a:avLst/>
          </a:prstGeom>
        </p:spPr>
      </p:pic>
    </p:spTree>
    <p:extLst>
      <p:ext uri="{BB962C8B-B14F-4D97-AF65-F5344CB8AC3E}">
        <p14:creationId xmlns:p14="http://schemas.microsoft.com/office/powerpoint/2010/main" val="7601164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93D3B-3041-D548-A8F5-1F224A113109}"/>
              </a:ext>
            </a:extLst>
          </p:cNvPr>
          <p:cNvSpPr>
            <a:spLocks noGrp="1"/>
          </p:cNvSpPr>
          <p:nvPr>
            <p:ph type="title"/>
          </p:nvPr>
        </p:nvSpPr>
        <p:spPr/>
        <p:txBody>
          <a:bodyPr/>
          <a:lstStyle/>
          <a:p>
            <a:r>
              <a:rPr lang="en-US" dirty="0"/>
              <a:t>Questions PDFs </a:t>
            </a:r>
            <a:r>
              <a:rPr lang="en-US" b="1" dirty="0"/>
              <a:t>don’t</a:t>
            </a:r>
            <a:r>
              <a:rPr lang="en-US" dirty="0"/>
              <a:t> answer</a:t>
            </a:r>
          </a:p>
        </p:txBody>
      </p:sp>
      <p:sp>
        <p:nvSpPr>
          <p:cNvPr id="3" name="Content Placeholder 2">
            <a:extLst>
              <a:ext uri="{FF2B5EF4-FFF2-40B4-BE49-F238E27FC236}">
                <a16:creationId xmlns:a16="http://schemas.microsoft.com/office/drawing/2014/main" id="{C16DF6AA-4FD0-034A-9DBA-C28047ADB884}"/>
              </a:ext>
            </a:extLst>
          </p:cNvPr>
          <p:cNvSpPr>
            <a:spLocks noGrp="1"/>
          </p:cNvSpPr>
          <p:nvPr>
            <p:ph idx="1"/>
          </p:nvPr>
        </p:nvSpPr>
        <p:spPr/>
        <p:txBody>
          <a:bodyPr>
            <a:normAutofit/>
          </a:bodyPr>
          <a:lstStyle/>
          <a:p>
            <a:r>
              <a:rPr lang="en-US" sz="2400" dirty="0"/>
              <a:t>What does the raw data actually look like?</a:t>
            </a:r>
          </a:p>
          <a:p>
            <a:r>
              <a:rPr lang="en-US" sz="2400" dirty="0"/>
              <a:t>How exactly was this analysis performed?</a:t>
            </a:r>
          </a:p>
          <a:p>
            <a:r>
              <a:rPr lang="en-US" sz="2400" dirty="0"/>
              <a:t>How sensitive is this result to the specific parameters of the analysis?</a:t>
            </a:r>
          </a:p>
          <a:p>
            <a:r>
              <a:rPr lang="en-US" sz="2400" dirty="0"/>
              <a:t>Exactly what datapoints went into this statistical test?</a:t>
            </a:r>
          </a:p>
          <a:p>
            <a:r>
              <a:rPr lang="en-US" sz="2400" dirty="0"/>
              <a:t>How can I run this analysis on a different dataset?</a:t>
            </a:r>
          </a:p>
          <a:p>
            <a:r>
              <a:rPr lang="en-US" sz="2400" dirty="0"/>
              <a:t>How can I run this analysis 5 years from now?</a:t>
            </a:r>
          </a:p>
        </p:txBody>
      </p:sp>
    </p:spTree>
    <p:extLst>
      <p:ext uri="{BB962C8B-B14F-4D97-AF65-F5344CB8AC3E}">
        <p14:creationId xmlns:p14="http://schemas.microsoft.com/office/powerpoint/2010/main" val="395722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7F635-8230-1643-B95B-988CFBEDDA7B}"/>
              </a:ext>
            </a:extLst>
          </p:cNvPr>
          <p:cNvSpPr>
            <a:spLocks noGrp="1"/>
          </p:cNvSpPr>
          <p:nvPr>
            <p:ph type="title"/>
          </p:nvPr>
        </p:nvSpPr>
        <p:spPr/>
        <p:txBody>
          <a:bodyPr/>
          <a:lstStyle/>
          <a:p>
            <a:r>
              <a:rPr lang="en-US" dirty="0"/>
              <a:t>Reproducible pipelines</a:t>
            </a:r>
          </a:p>
        </p:txBody>
      </p:sp>
      <p:pic>
        <p:nvPicPr>
          <p:cNvPr id="4" name="Picture 3">
            <a:extLst>
              <a:ext uri="{FF2B5EF4-FFF2-40B4-BE49-F238E27FC236}">
                <a16:creationId xmlns:a16="http://schemas.microsoft.com/office/drawing/2014/main" id="{E5A68BFE-F9F9-494B-8722-37FC0A1EF2E9}"/>
              </a:ext>
            </a:extLst>
          </p:cNvPr>
          <p:cNvPicPr>
            <a:picLocks noChangeAspect="1"/>
          </p:cNvPicPr>
          <p:nvPr/>
        </p:nvPicPr>
        <p:blipFill>
          <a:blip r:embed="rId2"/>
          <a:stretch>
            <a:fillRect/>
          </a:stretch>
        </p:blipFill>
        <p:spPr>
          <a:xfrm>
            <a:off x="541866" y="2084832"/>
            <a:ext cx="1886035" cy="1886035"/>
          </a:xfrm>
          <a:prstGeom prst="rect">
            <a:avLst/>
          </a:prstGeom>
        </p:spPr>
      </p:pic>
      <p:sp>
        <p:nvSpPr>
          <p:cNvPr id="5" name="Alternate Process 4">
            <a:extLst>
              <a:ext uri="{FF2B5EF4-FFF2-40B4-BE49-F238E27FC236}">
                <a16:creationId xmlns:a16="http://schemas.microsoft.com/office/drawing/2014/main" id="{2793FFFB-32D5-C54C-AA49-7DAC7CDCD966}"/>
              </a:ext>
            </a:extLst>
          </p:cNvPr>
          <p:cNvSpPr/>
          <p:nvPr/>
        </p:nvSpPr>
        <p:spPr>
          <a:xfrm>
            <a:off x="3143123" y="2220300"/>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Analysis 1</a:t>
            </a:r>
          </a:p>
        </p:txBody>
      </p:sp>
      <p:sp>
        <p:nvSpPr>
          <p:cNvPr id="6" name="TextBox 5">
            <a:extLst>
              <a:ext uri="{FF2B5EF4-FFF2-40B4-BE49-F238E27FC236}">
                <a16:creationId xmlns:a16="http://schemas.microsoft.com/office/drawing/2014/main" id="{50F456AA-1228-864B-A617-6FD23AE3B2BB}"/>
              </a:ext>
            </a:extLst>
          </p:cNvPr>
          <p:cNvSpPr txBox="1"/>
          <p:nvPr/>
        </p:nvSpPr>
        <p:spPr>
          <a:xfrm>
            <a:off x="1164923" y="3970867"/>
            <a:ext cx="639919" cy="369332"/>
          </a:xfrm>
          <a:prstGeom prst="rect">
            <a:avLst/>
          </a:prstGeom>
          <a:noFill/>
        </p:spPr>
        <p:txBody>
          <a:bodyPr wrap="none" rtlCol="0">
            <a:spAutoFit/>
          </a:bodyPr>
          <a:lstStyle/>
          <a:p>
            <a:r>
              <a:rPr lang="en-US" dirty="0"/>
              <a:t>Data</a:t>
            </a:r>
          </a:p>
        </p:txBody>
      </p:sp>
      <p:sp>
        <p:nvSpPr>
          <p:cNvPr id="7" name="Alternate Process 6">
            <a:extLst>
              <a:ext uri="{FF2B5EF4-FFF2-40B4-BE49-F238E27FC236}">
                <a16:creationId xmlns:a16="http://schemas.microsoft.com/office/drawing/2014/main" id="{B03C907E-F22D-A744-A99D-F30FCF808401}"/>
              </a:ext>
            </a:extLst>
          </p:cNvPr>
          <p:cNvSpPr/>
          <p:nvPr/>
        </p:nvSpPr>
        <p:spPr>
          <a:xfrm>
            <a:off x="4861857" y="2222332"/>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Plot 1</a:t>
            </a:r>
          </a:p>
        </p:txBody>
      </p:sp>
      <p:sp>
        <p:nvSpPr>
          <p:cNvPr id="8" name="Alternate Process 7">
            <a:extLst>
              <a:ext uri="{FF2B5EF4-FFF2-40B4-BE49-F238E27FC236}">
                <a16:creationId xmlns:a16="http://schemas.microsoft.com/office/drawing/2014/main" id="{12FB37FE-9D68-7743-BD3F-BDBCDC199A38}"/>
              </a:ext>
            </a:extLst>
          </p:cNvPr>
          <p:cNvSpPr/>
          <p:nvPr/>
        </p:nvSpPr>
        <p:spPr>
          <a:xfrm>
            <a:off x="3143123" y="3371766"/>
            <a:ext cx="1270000" cy="516466"/>
          </a:xfrm>
          <a:prstGeom prst="flowChartAlternateProcess">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Analysis 2</a:t>
            </a:r>
          </a:p>
        </p:txBody>
      </p:sp>
      <p:sp>
        <p:nvSpPr>
          <p:cNvPr id="9" name="Alternate Process 8">
            <a:extLst>
              <a:ext uri="{FF2B5EF4-FFF2-40B4-BE49-F238E27FC236}">
                <a16:creationId xmlns:a16="http://schemas.microsoft.com/office/drawing/2014/main" id="{C0E02203-8AEA-F144-AE91-C79D2F0BCFE7}"/>
              </a:ext>
            </a:extLst>
          </p:cNvPr>
          <p:cNvSpPr/>
          <p:nvPr/>
        </p:nvSpPr>
        <p:spPr>
          <a:xfrm>
            <a:off x="4861857" y="3373798"/>
            <a:ext cx="1270000" cy="516466"/>
          </a:xfrm>
          <a:prstGeom prst="flowChartAlternateProcess">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Plot 2</a:t>
            </a:r>
          </a:p>
        </p:txBody>
      </p:sp>
      <p:sp>
        <p:nvSpPr>
          <p:cNvPr id="10" name="Alternate Process 9">
            <a:extLst>
              <a:ext uri="{FF2B5EF4-FFF2-40B4-BE49-F238E27FC236}">
                <a16:creationId xmlns:a16="http://schemas.microsoft.com/office/drawing/2014/main" id="{40221D6D-6675-454D-B86F-E814E8E31FC7}"/>
              </a:ext>
            </a:extLst>
          </p:cNvPr>
          <p:cNvSpPr/>
          <p:nvPr/>
        </p:nvSpPr>
        <p:spPr>
          <a:xfrm>
            <a:off x="4861857" y="4616366"/>
            <a:ext cx="1270000" cy="516466"/>
          </a:xfrm>
          <a:prstGeom prst="flowChartAlternateProcess">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lnSpc>
                <a:spcPts val="1560"/>
              </a:lnSpc>
            </a:pPr>
            <a:r>
              <a:rPr lang="en-US" dirty="0"/>
              <a:t>Manuscript text</a:t>
            </a:r>
          </a:p>
        </p:txBody>
      </p:sp>
      <p:sp>
        <p:nvSpPr>
          <p:cNvPr id="11" name="Terminator 10">
            <a:extLst>
              <a:ext uri="{FF2B5EF4-FFF2-40B4-BE49-F238E27FC236}">
                <a16:creationId xmlns:a16="http://schemas.microsoft.com/office/drawing/2014/main" id="{511C1648-9E32-1D46-86E0-592D696C48F6}"/>
              </a:ext>
            </a:extLst>
          </p:cNvPr>
          <p:cNvSpPr/>
          <p:nvPr/>
        </p:nvSpPr>
        <p:spPr>
          <a:xfrm>
            <a:off x="7389283" y="2756832"/>
            <a:ext cx="1337733" cy="1746334"/>
          </a:xfrm>
          <a:prstGeom prst="flowChartTerminator">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Final manuscript</a:t>
            </a:r>
          </a:p>
        </p:txBody>
      </p:sp>
      <p:cxnSp>
        <p:nvCxnSpPr>
          <p:cNvPr id="13" name="Straight Arrow Connector 12">
            <a:extLst>
              <a:ext uri="{FF2B5EF4-FFF2-40B4-BE49-F238E27FC236}">
                <a16:creationId xmlns:a16="http://schemas.microsoft.com/office/drawing/2014/main" id="{FE299841-1678-E849-B619-A526949AA4CA}"/>
              </a:ext>
            </a:extLst>
          </p:cNvPr>
          <p:cNvCxnSpPr>
            <a:stCxn id="4" idx="3"/>
            <a:endCxn id="5" idx="1"/>
          </p:cNvCxnSpPr>
          <p:nvPr/>
        </p:nvCxnSpPr>
        <p:spPr>
          <a:xfrm flipV="1">
            <a:off x="2427901" y="2478533"/>
            <a:ext cx="715222" cy="54931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1CBB5F6F-92DC-4E40-A759-5F96D9617FBB}"/>
              </a:ext>
            </a:extLst>
          </p:cNvPr>
          <p:cNvCxnSpPr>
            <a:cxnSpLocks/>
            <a:stCxn id="4" idx="3"/>
            <a:endCxn id="8" idx="1"/>
          </p:cNvCxnSpPr>
          <p:nvPr/>
        </p:nvCxnSpPr>
        <p:spPr>
          <a:xfrm>
            <a:off x="2427901" y="3027850"/>
            <a:ext cx="715222" cy="60214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36001601-765D-AE41-A495-72EEF420043D}"/>
              </a:ext>
            </a:extLst>
          </p:cNvPr>
          <p:cNvCxnSpPr>
            <a:cxnSpLocks/>
            <a:stCxn id="5" idx="3"/>
            <a:endCxn id="7" idx="1"/>
          </p:cNvCxnSpPr>
          <p:nvPr/>
        </p:nvCxnSpPr>
        <p:spPr>
          <a:xfrm>
            <a:off x="4413123" y="2478533"/>
            <a:ext cx="448734"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781DF436-8822-2042-A1A2-5FCCF2CFF52D}"/>
              </a:ext>
            </a:extLst>
          </p:cNvPr>
          <p:cNvCxnSpPr>
            <a:cxnSpLocks/>
            <a:stCxn id="8" idx="3"/>
            <a:endCxn id="9" idx="1"/>
          </p:cNvCxnSpPr>
          <p:nvPr/>
        </p:nvCxnSpPr>
        <p:spPr>
          <a:xfrm>
            <a:off x="4413123" y="3629999"/>
            <a:ext cx="448734"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A1489D93-25D9-FA43-994C-6E939E99C06E}"/>
              </a:ext>
            </a:extLst>
          </p:cNvPr>
          <p:cNvCxnSpPr>
            <a:cxnSpLocks/>
            <a:stCxn id="10" idx="3"/>
          </p:cNvCxnSpPr>
          <p:nvPr/>
        </p:nvCxnSpPr>
        <p:spPr>
          <a:xfrm flipV="1">
            <a:off x="6131857" y="3954103"/>
            <a:ext cx="1257426" cy="92049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F07F3E56-1E89-E648-A643-7D5D96550834}"/>
              </a:ext>
            </a:extLst>
          </p:cNvPr>
          <p:cNvCxnSpPr>
            <a:cxnSpLocks/>
            <a:stCxn id="9" idx="3"/>
            <a:endCxn id="11" idx="1"/>
          </p:cNvCxnSpPr>
          <p:nvPr/>
        </p:nvCxnSpPr>
        <p:spPr>
          <a:xfrm flipV="1">
            <a:off x="6131857" y="3629999"/>
            <a:ext cx="1257426"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3D648F88-BA0C-B549-9177-5507E9FB0F67}"/>
              </a:ext>
            </a:extLst>
          </p:cNvPr>
          <p:cNvCxnSpPr>
            <a:cxnSpLocks/>
            <a:stCxn id="7" idx="3"/>
          </p:cNvCxnSpPr>
          <p:nvPr/>
        </p:nvCxnSpPr>
        <p:spPr>
          <a:xfrm>
            <a:off x="6131857" y="2480565"/>
            <a:ext cx="1257426" cy="74743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27A34779-A44F-E44E-AB66-DE4DDC653177}"/>
              </a:ext>
            </a:extLst>
          </p:cNvPr>
          <p:cNvCxnSpPr/>
          <p:nvPr/>
        </p:nvCxnSpPr>
        <p:spPr>
          <a:xfrm>
            <a:off x="6760570" y="1676400"/>
            <a:ext cx="0" cy="4588933"/>
          </a:xfrm>
          <a:prstGeom prst="line">
            <a:avLst/>
          </a:prstGeom>
          <a:ln w="38100">
            <a:prstDash val="sysDot"/>
          </a:ln>
        </p:spPr>
        <p:style>
          <a:lnRef idx="2">
            <a:schemeClr val="dk1"/>
          </a:lnRef>
          <a:fillRef idx="0">
            <a:schemeClr val="dk1"/>
          </a:fillRef>
          <a:effectRef idx="1">
            <a:schemeClr val="dk1"/>
          </a:effectRef>
          <a:fontRef idx="minor">
            <a:schemeClr val="tx1"/>
          </a:fontRef>
        </p:style>
      </p:cxnSp>
      <p:sp>
        <p:nvSpPr>
          <p:cNvPr id="35" name="TextBox 34">
            <a:extLst>
              <a:ext uri="{FF2B5EF4-FFF2-40B4-BE49-F238E27FC236}">
                <a16:creationId xmlns:a16="http://schemas.microsoft.com/office/drawing/2014/main" id="{635F46F1-7969-4D46-88AA-3395CF07C588}"/>
              </a:ext>
            </a:extLst>
          </p:cNvPr>
          <p:cNvSpPr txBox="1"/>
          <p:nvPr/>
        </p:nvSpPr>
        <p:spPr>
          <a:xfrm>
            <a:off x="6824829" y="5673167"/>
            <a:ext cx="2283189" cy="369332"/>
          </a:xfrm>
          <a:prstGeom prst="rect">
            <a:avLst/>
          </a:prstGeom>
          <a:noFill/>
        </p:spPr>
        <p:txBody>
          <a:bodyPr wrap="none" rtlCol="0">
            <a:spAutoFit/>
          </a:bodyPr>
          <a:lstStyle/>
          <a:p>
            <a:r>
              <a:rPr lang="en-US" dirty="0"/>
              <a:t>What we usually share</a:t>
            </a:r>
          </a:p>
        </p:txBody>
      </p:sp>
      <p:sp>
        <p:nvSpPr>
          <p:cNvPr id="36" name="TextBox 35">
            <a:extLst>
              <a:ext uri="{FF2B5EF4-FFF2-40B4-BE49-F238E27FC236}">
                <a16:creationId xmlns:a16="http://schemas.microsoft.com/office/drawing/2014/main" id="{072FD9F9-DEC5-8A48-96CE-08C15CF60291}"/>
              </a:ext>
            </a:extLst>
          </p:cNvPr>
          <p:cNvSpPr txBox="1"/>
          <p:nvPr/>
        </p:nvSpPr>
        <p:spPr>
          <a:xfrm>
            <a:off x="2114847" y="5673167"/>
            <a:ext cx="3326552" cy="369332"/>
          </a:xfrm>
          <a:prstGeom prst="rect">
            <a:avLst/>
          </a:prstGeom>
          <a:noFill/>
        </p:spPr>
        <p:txBody>
          <a:bodyPr wrap="none" rtlCol="0">
            <a:spAutoFit/>
          </a:bodyPr>
          <a:lstStyle/>
          <a:p>
            <a:r>
              <a:rPr lang="en-US" dirty="0"/>
              <a:t>Where the actual science happens</a:t>
            </a:r>
          </a:p>
        </p:txBody>
      </p:sp>
    </p:spTree>
    <p:extLst>
      <p:ext uri="{BB962C8B-B14F-4D97-AF65-F5344CB8AC3E}">
        <p14:creationId xmlns:p14="http://schemas.microsoft.com/office/powerpoint/2010/main" val="1770282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250"/>
                                        <p:tgtEl>
                                          <p:spTgt spid="36"/>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250"/>
                                        <p:tgtEl>
                                          <p:spTgt spid="3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fade">
                                      <p:cBhvr>
                                        <p:cTn id="13" dur="2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0C19D6-11AD-DB4D-A1D7-52CCB016BAE8}"/>
              </a:ext>
            </a:extLst>
          </p:cNvPr>
          <p:cNvSpPr/>
          <p:nvPr/>
        </p:nvSpPr>
        <p:spPr>
          <a:xfrm>
            <a:off x="1143000" y="1233650"/>
            <a:ext cx="6858000" cy="3108543"/>
          </a:xfrm>
          <a:prstGeom prst="rect">
            <a:avLst/>
          </a:prstGeom>
        </p:spPr>
        <p:txBody>
          <a:bodyPr wrap="square">
            <a:spAutoFit/>
          </a:bodyPr>
          <a:lstStyle/>
          <a:p>
            <a:pPr>
              <a:spcAft>
                <a:spcPts val="1600"/>
              </a:spcAft>
            </a:pPr>
            <a:r>
              <a:rPr lang="en-US" sz="2800" dirty="0">
                <a:solidFill>
                  <a:srgbClr val="595959"/>
                </a:solidFill>
                <a:latin typeface="Roboto"/>
              </a:rPr>
              <a:t>An article about computational science in a scientific publication is not the scholarship itself, it is merely advertising of the scholarship. The actual scholarship is the </a:t>
            </a:r>
            <a:r>
              <a:rPr lang="en-US" sz="2800" dirty="0">
                <a:solidFill>
                  <a:srgbClr val="F36F21"/>
                </a:solidFill>
                <a:latin typeface="Roboto"/>
              </a:rPr>
              <a:t>complete software development environment</a:t>
            </a:r>
            <a:r>
              <a:rPr lang="en-US" sz="2800" dirty="0">
                <a:solidFill>
                  <a:srgbClr val="595959"/>
                </a:solidFill>
                <a:latin typeface="Roboto"/>
              </a:rPr>
              <a:t> and the </a:t>
            </a:r>
            <a:r>
              <a:rPr lang="en-US" sz="2800" dirty="0">
                <a:solidFill>
                  <a:srgbClr val="F36F21"/>
                </a:solidFill>
                <a:latin typeface="Roboto"/>
              </a:rPr>
              <a:t>complete set of instructions</a:t>
            </a:r>
            <a:r>
              <a:rPr lang="en-US" sz="2800" dirty="0">
                <a:solidFill>
                  <a:srgbClr val="595959"/>
                </a:solidFill>
                <a:latin typeface="Roboto"/>
              </a:rPr>
              <a:t> which generated the figures.</a:t>
            </a:r>
            <a:endParaRPr lang="en-US" sz="2800" dirty="0"/>
          </a:p>
        </p:txBody>
      </p:sp>
      <p:sp>
        <p:nvSpPr>
          <p:cNvPr id="3" name="Rectangle 2">
            <a:extLst>
              <a:ext uri="{FF2B5EF4-FFF2-40B4-BE49-F238E27FC236}">
                <a16:creationId xmlns:a16="http://schemas.microsoft.com/office/drawing/2014/main" id="{EFB079F9-6B8C-A745-A49A-227CD68D3950}"/>
              </a:ext>
            </a:extLst>
          </p:cNvPr>
          <p:cNvSpPr/>
          <p:nvPr/>
        </p:nvSpPr>
        <p:spPr>
          <a:xfrm>
            <a:off x="1143000" y="4677632"/>
            <a:ext cx="5321808" cy="1200329"/>
          </a:xfrm>
          <a:prstGeom prst="rect">
            <a:avLst/>
          </a:prstGeom>
        </p:spPr>
        <p:txBody>
          <a:bodyPr wrap="square">
            <a:spAutoFit/>
          </a:bodyPr>
          <a:lstStyle/>
          <a:p>
            <a:r>
              <a:rPr lang="en-US" dirty="0">
                <a:solidFill>
                  <a:srgbClr val="595959"/>
                </a:solidFill>
                <a:latin typeface="Roboto"/>
              </a:rPr>
              <a:t>-- </a:t>
            </a:r>
            <a:r>
              <a:rPr lang="en-US" dirty="0" err="1">
                <a:solidFill>
                  <a:srgbClr val="595959"/>
                </a:solidFill>
                <a:latin typeface="Roboto"/>
              </a:rPr>
              <a:t>Buckheit</a:t>
            </a:r>
            <a:r>
              <a:rPr lang="en-US" dirty="0">
                <a:solidFill>
                  <a:srgbClr val="595959"/>
                </a:solidFill>
                <a:latin typeface="Roboto"/>
              </a:rPr>
              <a:t> and </a:t>
            </a:r>
            <a:r>
              <a:rPr lang="en-US" dirty="0" err="1">
                <a:solidFill>
                  <a:srgbClr val="595959"/>
                </a:solidFill>
                <a:latin typeface="Roboto"/>
              </a:rPr>
              <a:t>Donoho</a:t>
            </a:r>
            <a:endParaRPr lang="en-US" dirty="0"/>
          </a:p>
          <a:p>
            <a:r>
              <a:rPr lang="en-US" dirty="0">
                <a:solidFill>
                  <a:srgbClr val="595959"/>
                </a:solidFill>
                <a:latin typeface="Roboto"/>
              </a:rPr>
              <a:t>   </a:t>
            </a:r>
            <a:r>
              <a:rPr lang="en-US" dirty="0" err="1">
                <a:solidFill>
                  <a:srgbClr val="595959"/>
                </a:solidFill>
                <a:latin typeface="Roboto"/>
              </a:rPr>
              <a:t>WaveLab</a:t>
            </a:r>
            <a:r>
              <a:rPr lang="en-US" dirty="0">
                <a:solidFill>
                  <a:srgbClr val="595959"/>
                </a:solidFill>
                <a:latin typeface="Roboto"/>
              </a:rPr>
              <a:t> and Reproducible Research, 1995</a:t>
            </a:r>
            <a:endParaRPr lang="en-US" dirty="0"/>
          </a:p>
          <a:p>
            <a:br>
              <a:rPr lang="en-US" dirty="0"/>
            </a:br>
            <a:endParaRPr lang="en-US" dirty="0"/>
          </a:p>
        </p:txBody>
      </p:sp>
    </p:spTree>
    <p:extLst>
      <p:ext uri="{BB962C8B-B14F-4D97-AF65-F5344CB8AC3E}">
        <p14:creationId xmlns:p14="http://schemas.microsoft.com/office/powerpoint/2010/main" val="3110371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D0C18-6698-204D-BF59-7D1359C6BACF}"/>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E238879C-B9FF-6946-8545-2D2726B1A995}"/>
              </a:ext>
            </a:extLst>
          </p:cNvPr>
          <p:cNvSpPr>
            <a:spLocks noGrp="1"/>
          </p:cNvSpPr>
          <p:nvPr>
            <p:ph idx="1"/>
          </p:nvPr>
        </p:nvSpPr>
        <p:spPr/>
        <p:txBody>
          <a:bodyPr>
            <a:normAutofit/>
          </a:bodyPr>
          <a:lstStyle/>
          <a:p>
            <a:r>
              <a:rPr lang="en-US" sz="2400" dirty="0"/>
              <a:t>How to mix analysis and text?</a:t>
            </a:r>
          </a:p>
          <a:p>
            <a:r>
              <a:rPr lang="en-US" sz="2400" dirty="0"/>
              <a:t>How to make plotting automated and effective?</a:t>
            </a:r>
          </a:p>
          <a:p>
            <a:r>
              <a:rPr lang="en-US" sz="2400" dirty="0"/>
              <a:t>How to verify these analyses?</a:t>
            </a:r>
          </a:p>
          <a:p>
            <a:r>
              <a:rPr lang="en-US" sz="2400" dirty="0"/>
              <a:t>How to specify and execute this analysis graph?</a:t>
            </a:r>
          </a:p>
          <a:p>
            <a:r>
              <a:rPr lang="en-US" sz="2400" dirty="0"/>
              <a:t>How to share this whole pipeline in a simple way?</a:t>
            </a:r>
          </a:p>
        </p:txBody>
      </p:sp>
    </p:spTree>
    <p:extLst>
      <p:ext uri="{BB962C8B-B14F-4D97-AF65-F5344CB8AC3E}">
        <p14:creationId xmlns:p14="http://schemas.microsoft.com/office/powerpoint/2010/main" val="2016614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AEC73-0794-0741-8508-11548AA6FAC1}"/>
              </a:ext>
            </a:extLst>
          </p:cNvPr>
          <p:cNvSpPr>
            <a:spLocks noGrp="1"/>
          </p:cNvSpPr>
          <p:nvPr>
            <p:ph type="title"/>
          </p:nvPr>
        </p:nvSpPr>
        <p:spPr/>
        <p:txBody>
          <a:bodyPr/>
          <a:lstStyle/>
          <a:p>
            <a:r>
              <a:rPr lang="en-US" dirty="0"/>
              <a:t>Goals of the course</a:t>
            </a:r>
          </a:p>
        </p:txBody>
      </p:sp>
      <p:sp>
        <p:nvSpPr>
          <p:cNvPr id="3" name="Content Placeholder 2">
            <a:extLst>
              <a:ext uri="{FF2B5EF4-FFF2-40B4-BE49-F238E27FC236}">
                <a16:creationId xmlns:a16="http://schemas.microsoft.com/office/drawing/2014/main" id="{E4CF74D8-C86D-9841-8F75-D456B464445B}"/>
              </a:ext>
            </a:extLst>
          </p:cNvPr>
          <p:cNvSpPr>
            <a:spLocks noGrp="1"/>
          </p:cNvSpPr>
          <p:nvPr>
            <p:ph idx="1"/>
          </p:nvPr>
        </p:nvSpPr>
        <p:spPr>
          <a:xfrm>
            <a:off x="2094314" y="2249424"/>
            <a:ext cx="4955371" cy="4023360"/>
          </a:xfrm>
        </p:spPr>
        <p:txBody>
          <a:bodyPr>
            <a:normAutofit/>
          </a:bodyPr>
          <a:lstStyle/>
          <a:p>
            <a:pPr lvl="1"/>
            <a:r>
              <a:rPr lang="en-US" sz="2000" dirty="0"/>
              <a:t>Learn about new tools for constructing and sharing reproducible analyses</a:t>
            </a:r>
          </a:p>
          <a:p>
            <a:pPr lvl="1"/>
            <a:endParaRPr lang="en-US" sz="2000" dirty="0"/>
          </a:p>
          <a:p>
            <a:pPr lvl="1"/>
            <a:r>
              <a:rPr lang="en-US" sz="2000" dirty="0"/>
              <a:t>Brainstorming through in-class discussions about which of these tools are useful to you</a:t>
            </a:r>
          </a:p>
          <a:p>
            <a:pPr lvl="1"/>
            <a:endParaRPr lang="en-US" sz="2000" dirty="0"/>
          </a:p>
          <a:p>
            <a:pPr lvl="1"/>
            <a:r>
              <a:rPr lang="en-US" sz="2000" dirty="0"/>
              <a:t>Hands-on learning with these tools</a:t>
            </a:r>
          </a:p>
          <a:p>
            <a:pPr lvl="1"/>
            <a:endParaRPr lang="en-US" sz="2000" dirty="0"/>
          </a:p>
          <a:p>
            <a:pPr lvl="1"/>
            <a:r>
              <a:rPr lang="en-US" sz="2000" dirty="0"/>
              <a:t>Applying tools to a real research question in the final project</a:t>
            </a:r>
          </a:p>
        </p:txBody>
      </p:sp>
    </p:spTree>
    <p:extLst>
      <p:ext uri="{BB962C8B-B14F-4D97-AF65-F5344CB8AC3E}">
        <p14:creationId xmlns:p14="http://schemas.microsoft.com/office/powerpoint/2010/main" val="4187516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25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25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2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22BCF-6E49-3C40-97A2-D9B2A244A954}"/>
              </a:ext>
            </a:extLst>
          </p:cNvPr>
          <p:cNvSpPr>
            <a:spLocks noGrp="1"/>
          </p:cNvSpPr>
          <p:nvPr>
            <p:ph type="title"/>
          </p:nvPr>
        </p:nvSpPr>
        <p:spPr/>
        <p:txBody>
          <a:bodyPr/>
          <a:lstStyle/>
          <a:p>
            <a:r>
              <a:rPr lang="en-US" dirty="0"/>
              <a:t>Incentives</a:t>
            </a:r>
          </a:p>
        </p:txBody>
      </p:sp>
      <p:sp>
        <p:nvSpPr>
          <p:cNvPr id="3" name="Content Placeholder 2">
            <a:extLst>
              <a:ext uri="{FF2B5EF4-FFF2-40B4-BE49-F238E27FC236}">
                <a16:creationId xmlns:a16="http://schemas.microsoft.com/office/drawing/2014/main" id="{48685F97-6CA3-2E4B-AC5D-8934B61F635C}"/>
              </a:ext>
            </a:extLst>
          </p:cNvPr>
          <p:cNvSpPr>
            <a:spLocks noGrp="1"/>
          </p:cNvSpPr>
          <p:nvPr>
            <p:ph idx="1"/>
          </p:nvPr>
        </p:nvSpPr>
        <p:spPr/>
        <p:txBody>
          <a:bodyPr>
            <a:normAutofit/>
          </a:bodyPr>
          <a:lstStyle/>
          <a:p>
            <a:r>
              <a:rPr lang="en-US" dirty="0"/>
              <a:t>Why should we share anything besides the final manuscript?</a:t>
            </a:r>
          </a:p>
          <a:p>
            <a:pPr lvl="1"/>
            <a:r>
              <a:rPr lang="en-US" sz="2000" dirty="0"/>
              <a:t>What if we made a mistake and someone finds it, and we have to retract the paper?</a:t>
            </a:r>
          </a:p>
          <a:p>
            <a:pPr lvl="1"/>
            <a:r>
              <a:rPr lang="en-US" sz="2000" dirty="0"/>
              <a:t>What if this makes it easier for other people to scoop our future work?</a:t>
            </a:r>
          </a:p>
          <a:p>
            <a:pPr lvl="1"/>
            <a:r>
              <a:rPr lang="en-US" sz="2000" dirty="0"/>
              <a:t>Why spend the time to clean up and document data/analyses?</a:t>
            </a:r>
          </a:p>
          <a:p>
            <a:r>
              <a:rPr lang="en-US" dirty="0"/>
              <a:t>Incentives to share:</a:t>
            </a:r>
          </a:p>
          <a:p>
            <a:pPr lvl="1"/>
            <a:r>
              <a:rPr lang="en-US" dirty="0"/>
              <a:t>Scientific ethics and community norms</a:t>
            </a:r>
          </a:p>
          <a:p>
            <a:pPr lvl="1"/>
            <a:r>
              <a:rPr lang="en-US" dirty="0"/>
              <a:t>Funding agency requirements (e.g. NIH mandates data sharing)</a:t>
            </a:r>
          </a:p>
          <a:p>
            <a:pPr lvl="1"/>
            <a:r>
              <a:rPr lang="en-US" dirty="0"/>
              <a:t>Advantages for your future self!</a:t>
            </a:r>
          </a:p>
          <a:p>
            <a:pPr lvl="1"/>
            <a:r>
              <a:rPr lang="en-US" dirty="0"/>
              <a:t>Journal requirements?</a:t>
            </a:r>
          </a:p>
        </p:txBody>
      </p:sp>
    </p:spTree>
    <p:extLst>
      <p:ext uri="{BB962C8B-B14F-4D97-AF65-F5344CB8AC3E}">
        <p14:creationId xmlns:p14="http://schemas.microsoft.com/office/powerpoint/2010/main" val="84837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5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5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5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25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F22A65-0701-5743-A46F-65C1F5DD094E}"/>
              </a:ext>
            </a:extLst>
          </p:cNvPr>
          <p:cNvPicPr>
            <a:picLocks noChangeAspect="1"/>
          </p:cNvPicPr>
          <p:nvPr/>
        </p:nvPicPr>
        <p:blipFill>
          <a:blip r:embed="rId2"/>
          <a:stretch>
            <a:fillRect/>
          </a:stretch>
        </p:blipFill>
        <p:spPr>
          <a:xfrm>
            <a:off x="921275" y="0"/>
            <a:ext cx="7301450" cy="6858000"/>
          </a:xfrm>
          <a:prstGeom prst="rect">
            <a:avLst/>
          </a:prstGeom>
        </p:spPr>
      </p:pic>
    </p:spTree>
    <p:extLst>
      <p:ext uri="{BB962C8B-B14F-4D97-AF65-F5344CB8AC3E}">
        <p14:creationId xmlns:p14="http://schemas.microsoft.com/office/powerpoint/2010/main" val="3761832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9/13/19 – Notebooks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Increasingly popular tool for:</a:t>
            </a:r>
          </a:p>
          <a:p>
            <a:pPr lvl="1"/>
            <a:r>
              <a:rPr lang="en-US" sz="2400" dirty="0"/>
              <a:t>Interacting with and visualizing data</a:t>
            </a:r>
          </a:p>
          <a:p>
            <a:pPr lvl="1"/>
            <a:r>
              <a:rPr lang="en-US" sz="2400" dirty="0"/>
              <a:t>Combining text and code in the same file</a:t>
            </a:r>
          </a:p>
          <a:p>
            <a:pPr lvl="1"/>
            <a:r>
              <a:rPr lang="en-US" sz="2400" dirty="0"/>
              <a:t>Sharing analyses with text explanations</a:t>
            </a:r>
          </a:p>
        </p:txBody>
      </p:sp>
    </p:spTree>
    <p:extLst>
      <p:ext uri="{BB962C8B-B14F-4D97-AF65-F5344CB8AC3E}">
        <p14:creationId xmlns:p14="http://schemas.microsoft.com/office/powerpoint/2010/main" val="2153824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9/20/19 – Version Control</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Version control software (e.g. </a:t>
            </a:r>
            <a:r>
              <a:rPr lang="en-US" sz="2400" i="1" dirty="0"/>
              <a:t>git</a:t>
            </a:r>
            <a:r>
              <a:rPr lang="en-US" sz="2400" dirty="0"/>
              <a:t>) allow us to keep track of changes we are making to our analyses, and work efficiently with multiple people</a:t>
            </a:r>
          </a:p>
          <a:p>
            <a:r>
              <a:rPr lang="en-US" sz="2400" dirty="0"/>
              <a:t>Allows us to push our local work to public repositories for sharing</a:t>
            </a:r>
          </a:p>
        </p:txBody>
      </p:sp>
    </p:spTree>
    <p:extLst>
      <p:ext uri="{BB962C8B-B14F-4D97-AF65-F5344CB8AC3E}">
        <p14:creationId xmlns:p14="http://schemas.microsoft.com/office/powerpoint/2010/main" val="23790802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9/27/19 – Reproducible plots in R</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i="1" dirty="0"/>
              <a:t>Instructor: Agnes Chang</a:t>
            </a:r>
          </a:p>
          <a:p>
            <a:r>
              <a:rPr lang="en-US" sz="2400" dirty="0"/>
              <a:t>The Grammar of Graphics is a scheme for data visualization which breaks up graphs into semantic components such as scales and layers.</a:t>
            </a:r>
          </a:p>
          <a:p>
            <a:r>
              <a:rPr lang="en-US" sz="2400" dirty="0"/>
              <a:t>R package </a:t>
            </a:r>
            <a:r>
              <a:rPr lang="en-US" sz="2400" i="1" dirty="0"/>
              <a:t>ggplot2</a:t>
            </a:r>
            <a:r>
              <a:rPr lang="en-US" sz="2400" dirty="0"/>
              <a:t> is based on it, and incredibly fast for making graphs in R: you provide the data, tell ggplot2 how to map variables to aesthetics, what primitive shapes to use, and it takes care of the rest.</a:t>
            </a:r>
          </a:p>
        </p:txBody>
      </p:sp>
    </p:spTree>
    <p:extLst>
      <p:ext uri="{BB962C8B-B14F-4D97-AF65-F5344CB8AC3E}">
        <p14:creationId xmlns:p14="http://schemas.microsoft.com/office/powerpoint/2010/main" val="2920022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10/4/19 – Reproducible plots in python</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i="1" dirty="0"/>
              <a:t>Instructor: Agnes Chang</a:t>
            </a:r>
          </a:p>
          <a:p>
            <a:r>
              <a:rPr lang="en-US" sz="2400" i="1" dirty="0"/>
              <a:t>Matplotlib</a:t>
            </a:r>
            <a:r>
              <a:rPr lang="en-US" sz="2400" dirty="0"/>
              <a:t> is the leading 2D plotting library for Python and </a:t>
            </a:r>
            <a:r>
              <a:rPr lang="en-US" sz="2400" dirty="0" err="1"/>
              <a:t>numpy</a:t>
            </a:r>
            <a:r>
              <a:rPr lang="en-US" sz="2400" dirty="0"/>
              <a:t>, integrating seamlessly with </a:t>
            </a:r>
            <a:r>
              <a:rPr lang="en-US" sz="2400" dirty="0" err="1"/>
              <a:t>iPython</a:t>
            </a:r>
            <a:r>
              <a:rPr lang="en-US" sz="2400" dirty="0"/>
              <a:t> notebooks. It does not use Grammar of Graphics.</a:t>
            </a:r>
          </a:p>
          <a:p>
            <a:r>
              <a:rPr lang="en-US" sz="2400" dirty="0"/>
              <a:t>Generally, matplotlib visualizations are more customizable.</a:t>
            </a:r>
          </a:p>
        </p:txBody>
      </p:sp>
    </p:spTree>
    <p:extLst>
      <p:ext uri="{BB962C8B-B14F-4D97-AF65-F5344CB8AC3E}">
        <p14:creationId xmlns:p14="http://schemas.microsoft.com/office/powerpoint/2010/main" val="4803154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10/11/19 – Text Editors and IDES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Notebooks may not be enough for complex projects</a:t>
            </a:r>
          </a:p>
          <a:p>
            <a:r>
              <a:rPr lang="en-US" sz="2400" dirty="0"/>
              <a:t>Integrated development environments (IDEs) provide tools for avoiding syntax errors, and allow for line-by-line debugging of analysis logic</a:t>
            </a:r>
          </a:p>
        </p:txBody>
      </p:sp>
    </p:spTree>
    <p:extLst>
      <p:ext uri="{BB962C8B-B14F-4D97-AF65-F5344CB8AC3E}">
        <p14:creationId xmlns:p14="http://schemas.microsoft.com/office/powerpoint/2010/main" val="13546054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10/18/19 – Reproducible Reports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Tools such as </a:t>
            </a:r>
            <a:r>
              <a:rPr lang="en-US" dirty="0" err="1"/>
              <a:t>Rmarkdown</a:t>
            </a:r>
            <a:r>
              <a:rPr lang="en-US" dirty="0"/>
              <a:t> and </a:t>
            </a:r>
            <a:r>
              <a:rPr lang="en-US" dirty="0" err="1"/>
              <a:t>Pweave</a:t>
            </a:r>
            <a:r>
              <a:rPr lang="en-US" dirty="0"/>
              <a:t> can produce static documents (e.g. pdfs) from an input file with text and code</a:t>
            </a:r>
          </a:p>
          <a:p>
            <a:r>
              <a:rPr lang="en-US" dirty="0"/>
              <a:t>For relatively simple reports, this provides an easy way to specify a reproducible analysis</a:t>
            </a:r>
          </a:p>
        </p:txBody>
      </p:sp>
    </p:spTree>
    <p:extLst>
      <p:ext uri="{BB962C8B-B14F-4D97-AF65-F5344CB8AC3E}">
        <p14:creationId xmlns:p14="http://schemas.microsoft.com/office/powerpoint/2010/main" val="3552622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10/25/19 – Reproducible Manuscripts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More complicated projects may involve multiple long-running analyses and software other than python or R (e.g. fMRI preprocessing)</a:t>
            </a:r>
          </a:p>
          <a:p>
            <a:r>
              <a:rPr lang="en-US" dirty="0"/>
              <a:t>Tools such as </a:t>
            </a:r>
            <a:r>
              <a:rPr lang="en-US" i="1" dirty="0"/>
              <a:t>make</a:t>
            </a:r>
            <a:r>
              <a:rPr lang="en-US" dirty="0"/>
              <a:t> can describe directed graphs of analyses, and rebuild only the necessary portions when we make a change</a:t>
            </a:r>
          </a:p>
        </p:txBody>
      </p:sp>
    </p:spTree>
    <p:extLst>
      <p:ext uri="{BB962C8B-B14F-4D97-AF65-F5344CB8AC3E}">
        <p14:creationId xmlns:p14="http://schemas.microsoft.com/office/powerpoint/2010/main" val="29129321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11/1/19 – Simulation</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a:xfrm>
            <a:off x="768097" y="2286000"/>
            <a:ext cx="6803136" cy="4023360"/>
          </a:xfrm>
        </p:spPr>
        <p:txBody>
          <a:bodyPr>
            <a:normAutofit/>
          </a:bodyPr>
          <a:lstStyle/>
          <a:p>
            <a:r>
              <a:rPr lang="en-US" dirty="0"/>
              <a:t>Can verify pipelines by injecting simulated data, and testing that:</a:t>
            </a:r>
          </a:p>
          <a:p>
            <a:pPr lvl="1"/>
            <a:r>
              <a:rPr lang="en-US" sz="2000" dirty="0"/>
              <a:t>When an effect is present in the simulated data, it is correctly detected</a:t>
            </a:r>
          </a:p>
          <a:p>
            <a:pPr lvl="1"/>
            <a:r>
              <a:rPr lang="en-US" sz="2000" dirty="0"/>
              <a:t>When an effect is </a:t>
            </a:r>
            <a:r>
              <a:rPr lang="en-US" sz="2000" i="1" dirty="0"/>
              <a:t>not </a:t>
            </a:r>
            <a:r>
              <a:rPr lang="en-US" sz="2000" dirty="0"/>
              <a:t>present in the simulated data, it is correctly rejected</a:t>
            </a:r>
          </a:p>
          <a:p>
            <a:r>
              <a:rPr lang="en-US" dirty="0"/>
              <a:t>Packages for generating realistic fMRI data</a:t>
            </a:r>
          </a:p>
        </p:txBody>
      </p:sp>
    </p:spTree>
    <p:extLst>
      <p:ext uri="{BB962C8B-B14F-4D97-AF65-F5344CB8AC3E}">
        <p14:creationId xmlns:p14="http://schemas.microsoft.com/office/powerpoint/2010/main" val="2668289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07B14-EAAB-5449-83B5-803E7964AE95}"/>
              </a:ext>
            </a:extLst>
          </p:cNvPr>
          <p:cNvSpPr>
            <a:spLocks noGrp="1"/>
          </p:cNvSpPr>
          <p:nvPr>
            <p:ph type="title"/>
          </p:nvPr>
        </p:nvSpPr>
        <p:spPr/>
        <p:txBody>
          <a:bodyPr/>
          <a:lstStyle/>
          <a:p>
            <a:r>
              <a:rPr lang="en-US" dirty="0"/>
              <a:t>Structure of the course</a:t>
            </a:r>
          </a:p>
        </p:txBody>
      </p:sp>
      <p:sp>
        <p:nvSpPr>
          <p:cNvPr id="3" name="Content Placeholder 2">
            <a:extLst>
              <a:ext uri="{FF2B5EF4-FFF2-40B4-BE49-F238E27FC236}">
                <a16:creationId xmlns:a16="http://schemas.microsoft.com/office/drawing/2014/main" id="{9AAA88CC-BAE1-3544-89DA-3323D95BEF58}"/>
              </a:ext>
            </a:extLst>
          </p:cNvPr>
          <p:cNvSpPr>
            <a:spLocks noGrp="1"/>
          </p:cNvSpPr>
          <p:nvPr>
            <p:ph idx="1"/>
          </p:nvPr>
        </p:nvSpPr>
        <p:spPr/>
        <p:txBody>
          <a:bodyPr>
            <a:normAutofit/>
          </a:bodyPr>
          <a:lstStyle/>
          <a:p>
            <a:r>
              <a:rPr lang="en-US" dirty="0"/>
              <a:t>Each class session will consist of:</a:t>
            </a:r>
          </a:p>
          <a:p>
            <a:pPr lvl="1"/>
            <a:r>
              <a:rPr lang="en-US" sz="2000" b="1" dirty="0"/>
              <a:t>~1 hour of lecture/discussion</a:t>
            </a:r>
          </a:p>
          <a:p>
            <a:pPr lvl="2"/>
            <a:r>
              <a:rPr lang="en-US" sz="2000" dirty="0"/>
              <a:t>What is the purpose of this tool or set of tools?</a:t>
            </a:r>
          </a:p>
          <a:p>
            <a:pPr lvl="2"/>
            <a:r>
              <a:rPr lang="en-US" sz="2000" dirty="0"/>
              <a:t>How can we use it?</a:t>
            </a:r>
          </a:p>
          <a:p>
            <a:pPr lvl="2"/>
            <a:r>
              <a:rPr lang="en-US" sz="2000" dirty="0"/>
              <a:t>How </a:t>
            </a:r>
            <a:r>
              <a:rPr lang="en-US" sz="2000" i="1" dirty="0"/>
              <a:t>should</a:t>
            </a:r>
            <a:r>
              <a:rPr lang="en-US" sz="2000" dirty="0"/>
              <a:t> we use it, as psychology/neuroscience researchers?</a:t>
            </a:r>
          </a:p>
          <a:p>
            <a:pPr lvl="1"/>
            <a:r>
              <a:rPr lang="en-US" sz="2000" b="1" dirty="0"/>
              <a:t>~45 minutes of hands-on practice with the tool(s)</a:t>
            </a:r>
          </a:p>
          <a:p>
            <a:pPr lvl="2"/>
            <a:r>
              <a:rPr lang="en-US" sz="2000" dirty="0"/>
              <a:t>Instructor will randomly split the class into small groups of 3-4 students</a:t>
            </a:r>
          </a:p>
          <a:p>
            <a:pPr lvl="2"/>
            <a:r>
              <a:rPr lang="en-US" sz="2000" dirty="0"/>
              <a:t>Groups should work together to complete the lab, but each student should also individually submit a complete version through git</a:t>
            </a:r>
          </a:p>
        </p:txBody>
      </p:sp>
    </p:spTree>
    <p:extLst>
      <p:ext uri="{BB962C8B-B14F-4D97-AF65-F5344CB8AC3E}">
        <p14:creationId xmlns:p14="http://schemas.microsoft.com/office/powerpoint/2010/main" val="265841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5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5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25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25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25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11/8/19 – Testing</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Although very common in the software engineering world, research software rarely includes a suite of explicit test functions</a:t>
            </a:r>
          </a:p>
          <a:p>
            <a:r>
              <a:rPr lang="en-US" i="1" dirty="0"/>
              <a:t>Regression testing</a:t>
            </a:r>
            <a:r>
              <a:rPr lang="en-US" dirty="0"/>
              <a:t> can alert us whenever a new change we’ve made to an analysis has broken a previous result</a:t>
            </a:r>
            <a:endParaRPr lang="en-US" i="1" dirty="0"/>
          </a:p>
        </p:txBody>
      </p:sp>
    </p:spTree>
    <p:extLst>
      <p:ext uri="{BB962C8B-B14F-4D97-AF65-F5344CB8AC3E}">
        <p14:creationId xmlns:p14="http://schemas.microsoft.com/office/powerpoint/2010/main" val="26795900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11/15/19 – reproducible containers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dirty="0"/>
              <a:t>Sharing code is not enough for full reproducibility</a:t>
            </a:r>
          </a:p>
          <a:p>
            <a:r>
              <a:rPr lang="en-US" dirty="0"/>
              <a:t>Also need to share the computational environment we used:</a:t>
            </a:r>
          </a:p>
          <a:p>
            <a:pPr lvl="1"/>
            <a:r>
              <a:rPr lang="en-US" sz="2000" dirty="0"/>
              <a:t>Which version of python/R</a:t>
            </a:r>
          </a:p>
          <a:p>
            <a:pPr lvl="1"/>
            <a:r>
              <a:rPr lang="en-US" sz="2000" dirty="0"/>
              <a:t>Which packages and which versions of those packages</a:t>
            </a:r>
          </a:p>
          <a:p>
            <a:pPr lvl="1"/>
            <a:r>
              <a:rPr lang="en-US" sz="2000" dirty="0"/>
              <a:t>Which OS</a:t>
            </a:r>
          </a:p>
          <a:p>
            <a:r>
              <a:rPr lang="en-US" dirty="0"/>
              <a:t>Containers such as </a:t>
            </a:r>
            <a:r>
              <a:rPr lang="en-US" i="1" dirty="0"/>
              <a:t>docker</a:t>
            </a:r>
            <a:r>
              <a:rPr lang="en-US" dirty="0"/>
              <a:t> combine code with a platform for executing it, which (in theory) can be run in the same way at any future time</a:t>
            </a:r>
          </a:p>
        </p:txBody>
      </p:sp>
    </p:spTree>
    <p:extLst>
      <p:ext uri="{BB962C8B-B14F-4D97-AF65-F5344CB8AC3E}">
        <p14:creationId xmlns:p14="http://schemas.microsoft.com/office/powerpoint/2010/main" val="11529520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11/22/19 – Sharing Pipelines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i="1" dirty="0"/>
              <a:t>Guest presentation by </a:t>
            </a:r>
            <a:r>
              <a:rPr lang="en-US" i="1" dirty="0" err="1"/>
              <a:t>CodeOcean</a:t>
            </a:r>
            <a:endParaRPr lang="en-US" i="1" dirty="0"/>
          </a:p>
          <a:p>
            <a:r>
              <a:rPr lang="en-US" dirty="0"/>
              <a:t>Finally, we need ways to publicly share our pipelines, ideally in ways that allow anyone to reproduce our analyses right in the browser</a:t>
            </a:r>
          </a:p>
          <a:p>
            <a:r>
              <a:rPr lang="en-US" dirty="0"/>
              <a:t>This was unheard-of a few years ago, but multiple new platforms have started to make this </a:t>
            </a:r>
            <a:r>
              <a:rPr lang="en-US"/>
              <a:t>relatively easy</a:t>
            </a:r>
            <a:endParaRPr lang="en-US" dirty="0"/>
          </a:p>
        </p:txBody>
      </p:sp>
    </p:spTree>
    <p:extLst>
      <p:ext uri="{BB962C8B-B14F-4D97-AF65-F5344CB8AC3E}">
        <p14:creationId xmlns:p14="http://schemas.microsoft.com/office/powerpoint/2010/main" val="31330597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12/6/19 – Final project presentations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dirty="0"/>
              <a:t>Everyone will give a short (10-minute) presentation on their projects, describing both the scientific and technical aspects</a:t>
            </a:r>
          </a:p>
          <a:p>
            <a:r>
              <a:rPr lang="en-US" dirty="0"/>
              <a:t>Presentations will be graded based on:</a:t>
            </a:r>
          </a:p>
          <a:p>
            <a:pPr lvl="1"/>
            <a:r>
              <a:rPr lang="en-US" sz="2000" dirty="0"/>
              <a:t>coverage of the necessary scientific background</a:t>
            </a:r>
          </a:p>
          <a:p>
            <a:pPr lvl="1"/>
            <a:r>
              <a:rPr lang="en-US" sz="2000" dirty="0"/>
              <a:t>description of the goals of the analysis</a:t>
            </a:r>
          </a:p>
          <a:p>
            <a:pPr lvl="1"/>
            <a:r>
              <a:rPr lang="en-US" sz="2000" dirty="0"/>
              <a:t>explanation of the technical design decisions made in the project</a:t>
            </a:r>
          </a:p>
          <a:p>
            <a:pPr lvl="1"/>
            <a:r>
              <a:rPr lang="en-US" sz="2000" dirty="0"/>
              <a:t>clarity of the presentation of the final results</a:t>
            </a:r>
          </a:p>
        </p:txBody>
      </p:sp>
    </p:spTree>
    <p:extLst>
      <p:ext uri="{BB962C8B-B14F-4D97-AF65-F5344CB8AC3E}">
        <p14:creationId xmlns:p14="http://schemas.microsoft.com/office/powerpoint/2010/main" val="38496298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A9235-A7A9-C445-B517-C78D46DB41A9}"/>
              </a:ext>
            </a:extLst>
          </p:cNvPr>
          <p:cNvSpPr>
            <a:spLocks noGrp="1"/>
          </p:cNvSpPr>
          <p:nvPr>
            <p:ph type="title"/>
          </p:nvPr>
        </p:nvSpPr>
        <p:spPr/>
        <p:txBody>
          <a:bodyPr/>
          <a:lstStyle/>
          <a:p>
            <a:r>
              <a:rPr lang="en-US" dirty="0"/>
              <a:t>TODAY: Set up Some Software</a:t>
            </a:r>
          </a:p>
        </p:txBody>
      </p:sp>
      <p:sp>
        <p:nvSpPr>
          <p:cNvPr id="3" name="Content Placeholder 2">
            <a:extLst>
              <a:ext uri="{FF2B5EF4-FFF2-40B4-BE49-F238E27FC236}">
                <a16:creationId xmlns:a16="http://schemas.microsoft.com/office/drawing/2014/main" id="{855FCF60-3C3C-894A-A29F-ADB9AB159352}"/>
              </a:ext>
            </a:extLst>
          </p:cNvPr>
          <p:cNvSpPr>
            <a:spLocks noGrp="1"/>
          </p:cNvSpPr>
          <p:nvPr>
            <p:ph idx="1"/>
          </p:nvPr>
        </p:nvSpPr>
        <p:spPr>
          <a:xfrm>
            <a:off x="768096" y="2286000"/>
            <a:ext cx="7985760" cy="4023360"/>
          </a:xfrm>
        </p:spPr>
        <p:txBody>
          <a:bodyPr>
            <a:normAutofit/>
          </a:bodyPr>
          <a:lstStyle/>
          <a:p>
            <a:pPr marL="457200" indent="-457200">
              <a:buFont typeface="+mj-lt"/>
              <a:buAutoNum type="arabicPeriod"/>
            </a:pPr>
            <a:r>
              <a:rPr lang="en-US" dirty="0"/>
              <a:t>Follow setup instructions on </a:t>
            </a:r>
            <a:r>
              <a:rPr lang="en-US" dirty="0">
                <a:hlinkClick r:id="rId2"/>
              </a:rPr>
              <a:t>https://happygitwithr.com</a:t>
            </a:r>
            <a:endParaRPr lang="en-US" dirty="0"/>
          </a:p>
          <a:p>
            <a:pPr marL="630936" lvl="1" indent="-457200">
              <a:buFont typeface="+mj-lt"/>
              <a:buAutoNum type="alphaUcPeriod"/>
            </a:pPr>
            <a:r>
              <a:rPr lang="en-US" sz="2000" dirty="0"/>
              <a:t>Chapter 4: Register a GitHub account</a:t>
            </a:r>
          </a:p>
          <a:p>
            <a:pPr marL="813816" lvl="2" indent="-457200"/>
            <a:r>
              <a:rPr lang="en-US" sz="2000" dirty="0"/>
              <a:t>Email </a:t>
            </a:r>
            <a:r>
              <a:rPr lang="en-US" sz="2000" dirty="0" err="1"/>
              <a:t>c.baldassano@columbia.edu</a:t>
            </a:r>
            <a:r>
              <a:rPr lang="en-US" sz="2000" dirty="0"/>
              <a:t> with your GitHub account name</a:t>
            </a:r>
          </a:p>
          <a:p>
            <a:pPr marL="630936" lvl="1" indent="-457200">
              <a:buFont typeface="+mj-lt"/>
              <a:buAutoNum type="alphaUcPeriod"/>
            </a:pPr>
            <a:r>
              <a:rPr lang="en-US" sz="2000" dirty="0"/>
              <a:t>Chapter 5: Install or upgrade R and </a:t>
            </a:r>
            <a:r>
              <a:rPr lang="en-US" sz="2000" dirty="0" err="1"/>
              <a:t>Rstudio</a:t>
            </a:r>
            <a:endParaRPr lang="en-US" sz="2000" dirty="0"/>
          </a:p>
          <a:p>
            <a:pPr marL="630936" lvl="1" indent="-457200">
              <a:buFont typeface="+mj-lt"/>
              <a:buAutoNum type="alphaUcPeriod"/>
            </a:pPr>
            <a:r>
              <a:rPr lang="en-US" sz="2000" dirty="0"/>
              <a:t>Chapter 6 and 7: Install and configure Git</a:t>
            </a:r>
          </a:p>
          <a:p>
            <a:pPr marL="457200" indent="-457200">
              <a:buFont typeface="+mj-lt"/>
              <a:buAutoNum type="arabicPeriod"/>
            </a:pPr>
            <a:r>
              <a:rPr lang="en-US" dirty="0"/>
              <a:t>Install Anaconda python 3.7 from </a:t>
            </a:r>
            <a:r>
              <a:rPr lang="en-US" dirty="0">
                <a:hlinkClick r:id="rId3"/>
              </a:rPr>
              <a:t>https://www.anaconda.com/</a:t>
            </a:r>
            <a:endParaRPr lang="en-US" dirty="0"/>
          </a:p>
          <a:p>
            <a:pPr marL="630936" lvl="1" indent="-457200">
              <a:buFont typeface="+mj-lt"/>
              <a:buAutoNum type="alphaUcPeriod"/>
            </a:pPr>
            <a:r>
              <a:rPr lang="en-US" sz="2000" dirty="0"/>
              <a:t>Includes both Anaconda Navigator GUI and command-line tools</a:t>
            </a:r>
          </a:p>
          <a:p>
            <a:pPr marL="457200" indent="-457200">
              <a:buFont typeface="+mj-lt"/>
              <a:buAutoNum type="arabicPeriod"/>
            </a:pPr>
            <a:r>
              <a:rPr lang="en-US" dirty="0"/>
              <a:t>Install PyCharm professional edition from </a:t>
            </a:r>
            <a:r>
              <a:rPr lang="en-US" dirty="0">
                <a:hlinkClick r:id="rId4"/>
              </a:rPr>
              <a:t>https://www.jetbrains.com/pycharm/promo/anaconda/</a:t>
            </a:r>
            <a:r>
              <a:rPr lang="en-US" dirty="0"/>
              <a:t> and get free license from </a:t>
            </a:r>
            <a:r>
              <a:rPr lang="en-US" dirty="0">
                <a:hlinkClick r:id="rId5"/>
              </a:rPr>
              <a:t>https://www.jetbrains.com/student/</a:t>
            </a:r>
            <a:endParaRPr lang="en-US" dirty="0"/>
          </a:p>
        </p:txBody>
      </p:sp>
    </p:spTree>
    <p:extLst>
      <p:ext uri="{BB962C8B-B14F-4D97-AF65-F5344CB8AC3E}">
        <p14:creationId xmlns:p14="http://schemas.microsoft.com/office/powerpoint/2010/main" val="22664790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CC2AD-91B2-6C42-99D0-D845E0CBF293}"/>
              </a:ext>
            </a:extLst>
          </p:cNvPr>
          <p:cNvSpPr>
            <a:spLocks noGrp="1"/>
          </p:cNvSpPr>
          <p:nvPr>
            <p:ph type="title"/>
          </p:nvPr>
        </p:nvSpPr>
        <p:spPr/>
        <p:txBody>
          <a:bodyPr/>
          <a:lstStyle/>
          <a:p>
            <a:r>
              <a:rPr lang="en-US" dirty="0"/>
              <a:t>Final Project</a:t>
            </a:r>
          </a:p>
        </p:txBody>
      </p:sp>
      <p:sp>
        <p:nvSpPr>
          <p:cNvPr id="3" name="Content Placeholder 2">
            <a:extLst>
              <a:ext uri="{FF2B5EF4-FFF2-40B4-BE49-F238E27FC236}">
                <a16:creationId xmlns:a16="http://schemas.microsoft.com/office/drawing/2014/main" id="{1A0019E9-B9A6-A84C-9E84-07DDDC61481A}"/>
              </a:ext>
            </a:extLst>
          </p:cNvPr>
          <p:cNvSpPr>
            <a:spLocks noGrp="1"/>
          </p:cNvSpPr>
          <p:nvPr>
            <p:ph idx="1"/>
          </p:nvPr>
        </p:nvSpPr>
        <p:spPr/>
        <p:txBody>
          <a:bodyPr/>
          <a:lstStyle/>
          <a:p>
            <a:r>
              <a:rPr lang="en-US" dirty="0"/>
              <a:t>Use some of the tools from the class to construct and share a reproducible manuscript for an analysis of your choice (using your own data or publicly-available data)</a:t>
            </a:r>
          </a:p>
          <a:p>
            <a:r>
              <a:rPr lang="en-US" dirty="0"/>
              <a:t>Should allow anyone to easily produce a pdf report with analysis results, visualizations, and text, directly from the raw data</a:t>
            </a:r>
          </a:p>
          <a:p>
            <a:r>
              <a:rPr lang="en-US" dirty="0"/>
              <a:t>Projects will be presented during the final class session</a:t>
            </a:r>
          </a:p>
          <a:p>
            <a:endParaRPr lang="en-US" dirty="0"/>
          </a:p>
          <a:p>
            <a:r>
              <a:rPr lang="en-US" b="1" dirty="0"/>
              <a:t>Project proposal due 9/20/19</a:t>
            </a:r>
          </a:p>
        </p:txBody>
      </p:sp>
    </p:spTree>
    <p:extLst>
      <p:ext uri="{BB962C8B-B14F-4D97-AF65-F5344CB8AC3E}">
        <p14:creationId xmlns:p14="http://schemas.microsoft.com/office/powerpoint/2010/main" val="179010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4E186-0CC0-9643-AF63-B0224E1BA356}"/>
              </a:ext>
            </a:extLst>
          </p:cNvPr>
          <p:cNvSpPr>
            <a:spLocks noGrp="1"/>
          </p:cNvSpPr>
          <p:nvPr>
            <p:ph type="title"/>
          </p:nvPr>
        </p:nvSpPr>
        <p:spPr/>
        <p:txBody>
          <a:bodyPr/>
          <a:lstStyle/>
          <a:p>
            <a:r>
              <a:rPr lang="en-US" dirty="0"/>
              <a:t>Grading</a:t>
            </a:r>
          </a:p>
        </p:txBody>
      </p:sp>
      <p:sp>
        <p:nvSpPr>
          <p:cNvPr id="3" name="Content Placeholder 2">
            <a:extLst>
              <a:ext uri="{FF2B5EF4-FFF2-40B4-BE49-F238E27FC236}">
                <a16:creationId xmlns:a16="http://schemas.microsoft.com/office/drawing/2014/main" id="{D223D982-A97A-594C-9C20-A0B7004AD2FC}"/>
              </a:ext>
            </a:extLst>
          </p:cNvPr>
          <p:cNvSpPr>
            <a:spLocks noGrp="1"/>
          </p:cNvSpPr>
          <p:nvPr>
            <p:ph idx="1"/>
          </p:nvPr>
        </p:nvSpPr>
        <p:spPr/>
        <p:txBody>
          <a:bodyPr>
            <a:normAutofit/>
          </a:bodyPr>
          <a:lstStyle/>
          <a:p>
            <a:pPr lvl="1"/>
            <a:r>
              <a:rPr lang="en-US" sz="1800" b="1" dirty="0"/>
              <a:t>25% Attendance and participation</a:t>
            </a:r>
          </a:p>
          <a:p>
            <a:pPr lvl="2"/>
            <a:r>
              <a:rPr lang="en-US" sz="1800" dirty="0"/>
              <a:t>Read assigned readings ahead of time, and contribute to class discussions</a:t>
            </a:r>
          </a:p>
          <a:p>
            <a:pPr lvl="2"/>
            <a:r>
              <a:rPr lang="en-US" sz="1800" dirty="0"/>
              <a:t>Email me before class if you will be unable to attend (aside from emergencies)</a:t>
            </a:r>
          </a:p>
          <a:p>
            <a:pPr lvl="1"/>
            <a:r>
              <a:rPr lang="en-US" sz="1800" b="1" dirty="0"/>
              <a:t>15% In-class lab tutorials</a:t>
            </a:r>
          </a:p>
          <a:p>
            <a:pPr lvl="2"/>
            <a:r>
              <a:rPr lang="en-US" sz="1800" dirty="0"/>
              <a:t>Complete and submit each tutorial – these are intended to be done during class time, but can also be finished afterwards if necessary</a:t>
            </a:r>
          </a:p>
          <a:p>
            <a:pPr lvl="1"/>
            <a:r>
              <a:rPr lang="en-US" sz="1800" b="1" dirty="0"/>
              <a:t>60% Final project</a:t>
            </a:r>
          </a:p>
          <a:p>
            <a:pPr lvl="2"/>
            <a:r>
              <a:rPr lang="en-US" sz="1800" dirty="0"/>
              <a:t>10% Project proposal 	9/20/19</a:t>
            </a:r>
          </a:p>
          <a:p>
            <a:pPr lvl="2"/>
            <a:r>
              <a:rPr lang="en-US" sz="1800" dirty="0"/>
              <a:t>10% Interim report   	10/25/19</a:t>
            </a:r>
          </a:p>
          <a:p>
            <a:pPr lvl="2"/>
            <a:r>
              <a:rPr lang="en-US" sz="1800" dirty="0"/>
              <a:t>30% Final report      	12/6/19</a:t>
            </a:r>
          </a:p>
          <a:p>
            <a:pPr lvl="2"/>
            <a:r>
              <a:rPr lang="en-US" sz="1800" dirty="0"/>
              <a:t>10% Presentation 	12/6/19</a:t>
            </a:r>
          </a:p>
        </p:txBody>
      </p:sp>
    </p:spTree>
    <p:extLst>
      <p:ext uri="{BB962C8B-B14F-4D97-AF65-F5344CB8AC3E}">
        <p14:creationId xmlns:p14="http://schemas.microsoft.com/office/powerpoint/2010/main" val="1967080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5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5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5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5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25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25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25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25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25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272FF-B2F6-304E-8C08-DB8269B35CD1}"/>
              </a:ext>
            </a:extLst>
          </p:cNvPr>
          <p:cNvSpPr>
            <a:spLocks noGrp="1"/>
          </p:cNvSpPr>
          <p:nvPr>
            <p:ph type="title"/>
          </p:nvPr>
        </p:nvSpPr>
        <p:spPr/>
        <p:txBody>
          <a:bodyPr/>
          <a:lstStyle/>
          <a:p>
            <a:r>
              <a:rPr lang="en-US" dirty="0"/>
              <a:t>The winds of change</a:t>
            </a:r>
          </a:p>
        </p:txBody>
      </p:sp>
      <p:sp>
        <p:nvSpPr>
          <p:cNvPr id="3" name="Content Placeholder 2">
            <a:extLst>
              <a:ext uri="{FF2B5EF4-FFF2-40B4-BE49-F238E27FC236}">
                <a16:creationId xmlns:a16="http://schemas.microsoft.com/office/drawing/2014/main" id="{324370B4-FDA3-C248-8E3D-BE65F710A877}"/>
              </a:ext>
            </a:extLst>
          </p:cNvPr>
          <p:cNvSpPr>
            <a:spLocks noGrp="1"/>
          </p:cNvSpPr>
          <p:nvPr>
            <p:ph idx="1"/>
          </p:nvPr>
        </p:nvSpPr>
        <p:spPr/>
        <p:txBody>
          <a:bodyPr/>
          <a:lstStyle/>
          <a:p>
            <a:r>
              <a:rPr lang="en-US" dirty="0"/>
              <a:t>Psychology is in the midst of an upheaval over how science should be conducted and reported</a:t>
            </a:r>
          </a:p>
          <a:p>
            <a:r>
              <a:rPr lang="en-US" i="1" dirty="0"/>
              <a:t>Replication</a:t>
            </a:r>
            <a:r>
              <a:rPr lang="en-US" dirty="0"/>
              <a:t> – after publishing a result, can a separate group of scientists collect a new dataset and obtain the same result?</a:t>
            </a:r>
          </a:p>
        </p:txBody>
      </p:sp>
      <p:pic>
        <p:nvPicPr>
          <p:cNvPr id="6" name="Picture 5">
            <a:extLst>
              <a:ext uri="{FF2B5EF4-FFF2-40B4-BE49-F238E27FC236}">
                <a16:creationId xmlns:a16="http://schemas.microsoft.com/office/drawing/2014/main" id="{EC8D5F70-378D-BD45-B390-7507C2323128}"/>
              </a:ext>
            </a:extLst>
          </p:cNvPr>
          <p:cNvPicPr>
            <a:picLocks noChangeAspect="1"/>
          </p:cNvPicPr>
          <p:nvPr/>
        </p:nvPicPr>
        <p:blipFill>
          <a:blip r:embed="rId2"/>
          <a:stretch>
            <a:fillRect/>
          </a:stretch>
        </p:blipFill>
        <p:spPr>
          <a:xfrm>
            <a:off x="1085848" y="3663241"/>
            <a:ext cx="3925063" cy="3128590"/>
          </a:xfrm>
          <a:prstGeom prst="rect">
            <a:avLst/>
          </a:prstGeom>
        </p:spPr>
      </p:pic>
      <p:sp>
        <p:nvSpPr>
          <p:cNvPr id="7" name="Rectangle 6">
            <a:extLst>
              <a:ext uri="{FF2B5EF4-FFF2-40B4-BE49-F238E27FC236}">
                <a16:creationId xmlns:a16="http://schemas.microsoft.com/office/drawing/2014/main" id="{FD4C68AD-D365-F142-9DBC-4DEF9755F461}"/>
              </a:ext>
            </a:extLst>
          </p:cNvPr>
          <p:cNvSpPr/>
          <p:nvPr/>
        </p:nvSpPr>
        <p:spPr>
          <a:xfrm>
            <a:off x="5418582" y="4617701"/>
            <a:ext cx="2639568" cy="1384995"/>
          </a:xfrm>
          <a:prstGeom prst="rect">
            <a:avLst/>
          </a:prstGeom>
        </p:spPr>
        <p:txBody>
          <a:bodyPr wrap="square">
            <a:spAutoFit/>
          </a:bodyPr>
          <a:lstStyle/>
          <a:p>
            <a:r>
              <a:rPr lang="en-US" sz="1400" dirty="0"/>
              <a:t>Open Science Collaboration. (2015). Estimating the reproducibility of psychological science. Science, 349(6251), aac4716.</a:t>
            </a:r>
          </a:p>
          <a:p>
            <a:endParaRPr lang="en-US" sz="1400" dirty="0"/>
          </a:p>
        </p:txBody>
      </p:sp>
    </p:spTree>
    <p:extLst>
      <p:ext uri="{BB962C8B-B14F-4D97-AF65-F5344CB8AC3E}">
        <p14:creationId xmlns:p14="http://schemas.microsoft.com/office/powerpoint/2010/main" val="3000307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25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17DC26-E619-E648-B592-071C340241BC}"/>
              </a:ext>
            </a:extLst>
          </p:cNvPr>
          <p:cNvPicPr>
            <a:picLocks noChangeAspect="1"/>
          </p:cNvPicPr>
          <p:nvPr/>
        </p:nvPicPr>
        <p:blipFill>
          <a:blip r:embed="rId2"/>
          <a:stretch>
            <a:fillRect/>
          </a:stretch>
        </p:blipFill>
        <p:spPr>
          <a:xfrm>
            <a:off x="1435139" y="97536"/>
            <a:ext cx="6273722" cy="6396335"/>
          </a:xfrm>
          <a:prstGeom prst="rect">
            <a:avLst/>
          </a:prstGeom>
        </p:spPr>
      </p:pic>
      <p:sp>
        <p:nvSpPr>
          <p:cNvPr id="5" name="Rectangle 4">
            <a:extLst>
              <a:ext uri="{FF2B5EF4-FFF2-40B4-BE49-F238E27FC236}">
                <a16:creationId xmlns:a16="http://schemas.microsoft.com/office/drawing/2014/main" id="{8FC8939B-9F0D-AA4E-890B-3B721E0CE9CC}"/>
              </a:ext>
            </a:extLst>
          </p:cNvPr>
          <p:cNvSpPr/>
          <p:nvPr/>
        </p:nvSpPr>
        <p:spPr>
          <a:xfrm>
            <a:off x="0" y="6396335"/>
            <a:ext cx="5649269" cy="461665"/>
          </a:xfrm>
          <a:prstGeom prst="rect">
            <a:avLst/>
          </a:prstGeom>
        </p:spPr>
        <p:txBody>
          <a:bodyPr wrap="square">
            <a:spAutoFit/>
          </a:bodyPr>
          <a:lstStyle/>
          <a:p>
            <a:r>
              <a:rPr lang="en-US" sz="1200" dirty="0"/>
              <a:t>Klein, et al. (2018). Many Labs 2: Investigating variation in replicability across samples and settings. Advances in Methods and Practices in Psychological Science, 1(4), 443-490.</a:t>
            </a:r>
          </a:p>
        </p:txBody>
      </p:sp>
    </p:spTree>
    <p:extLst>
      <p:ext uri="{BB962C8B-B14F-4D97-AF65-F5344CB8AC3E}">
        <p14:creationId xmlns:p14="http://schemas.microsoft.com/office/powerpoint/2010/main" val="222521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272FF-B2F6-304E-8C08-DB8269B35CD1}"/>
              </a:ext>
            </a:extLst>
          </p:cNvPr>
          <p:cNvSpPr>
            <a:spLocks noGrp="1"/>
          </p:cNvSpPr>
          <p:nvPr>
            <p:ph type="title"/>
          </p:nvPr>
        </p:nvSpPr>
        <p:spPr/>
        <p:txBody>
          <a:bodyPr/>
          <a:lstStyle/>
          <a:p>
            <a:r>
              <a:rPr lang="en-US" dirty="0"/>
              <a:t>Reproducibility</a:t>
            </a:r>
          </a:p>
        </p:txBody>
      </p:sp>
      <p:sp>
        <p:nvSpPr>
          <p:cNvPr id="3" name="Content Placeholder 2">
            <a:extLst>
              <a:ext uri="{FF2B5EF4-FFF2-40B4-BE49-F238E27FC236}">
                <a16:creationId xmlns:a16="http://schemas.microsoft.com/office/drawing/2014/main" id="{324370B4-FDA3-C248-8E3D-BE65F710A877}"/>
              </a:ext>
            </a:extLst>
          </p:cNvPr>
          <p:cNvSpPr>
            <a:spLocks noGrp="1"/>
          </p:cNvSpPr>
          <p:nvPr>
            <p:ph idx="1"/>
          </p:nvPr>
        </p:nvSpPr>
        <p:spPr/>
        <p:txBody>
          <a:bodyPr>
            <a:normAutofit/>
          </a:bodyPr>
          <a:lstStyle/>
          <a:p>
            <a:r>
              <a:rPr lang="en-US" dirty="0"/>
              <a:t>A related, but more basic idea: </a:t>
            </a:r>
            <a:r>
              <a:rPr lang="en-US" i="1" dirty="0"/>
              <a:t>reproducibility</a:t>
            </a:r>
            <a:endParaRPr lang="en-US" dirty="0"/>
          </a:p>
          <a:p>
            <a:r>
              <a:rPr lang="en-US" dirty="0"/>
              <a:t>Can another group of scientists get the same result, using </a:t>
            </a:r>
            <a:r>
              <a:rPr lang="en-US" i="1" dirty="0"/>
              <a:t>the same exact dataset?</a:t>
            </a:r>
            <a:endParaRPr lang="en-US" dirty="0"/>
          </a:p>
          <a:p>
            <a:r>
              <a:rPr lang="en-US" dirty="0"/>
              <a:t>Why aren’t journal articles enough?</a:t>
            </a:r>
          </a:p>
          <a:p>
            <a:pPr lvl="1"/>
            <a:r>
              <a:rPr lang="en-US" sz="2000" dirty="0"/>
              <a:t>“The Materials and Methods should provide enough detail for reproduction of the findings”</a:t>
            </a:r>
          </a:p>
          <a:p>
            <a:pPr lvl="1"/>
            <a:r>
              <a:rPr lang="en-US" sz="2000" dirty="0"/>
              <a:t>Infeasible/impossible to fully specify an analysis in English in a couple pages</a:t>
            </a:r>
          </a:p>
          <a:p>
            <a:pPr lvl="1"/>
            <a:r>
              <a:rPr lang="en-US" sz="2000" dirty="0"/>
              <a:t>Recreating an analysis pipeline takes enormous work, and could be impossible if critical software is deprecated/licensed</a:t>
            </a:r>
          </a:p>
        </p:txBody>
      </p:sp>
    </p:spTree>
    <p:extLst>
      <p:ext uri="{BB962C8B-B14F-4D97-AF65-F5344CB8AC3E}">
        <p14:creationId xmlns:p14="http://schemas.microsoft.com/office/powerpoint/2010/main" val="2993788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B22874-9AAB-8041-9CED-EF31610BBA39}"/>
              </a:ext>
            </a:extLst>
          </p:cNvPr>
          <p:cNvPicPr>
            <a:picLocks noChangeAspect="1"/>
          </p:cNvPicPr>
          <p:nvPr/>
        </p:nvPicPr>
        <p:blipFill>
          <a:blip r:embed="rId2"/>
          <a:stretch>
            <a:fillRect/>
          </a:stretch>
        </p:blipFill>
        <p:spPr>
          <a:xfrm>
            <a:off x="363921" y="676346"/>
            <a:ext cx="8416158" cy="5505307"/>
          </a:xfrm>
          <a:prstGeom prst="rect">
            <a:avLst/>
          </a:prstGeom>
        </p:spPr>
      </p:pic>
      <p:sp>
        <p:nvSpPr>
          <p:cNvPr id="4" name="Rectangle 3">
            <a:extLst>
              <a:ext uri="{FF2B5EF4-FFF2-40B4-BE49-F238E27FC236}">
                <a16:creationId xmlns:a16="http://schemas.microsoft.com/office/drawing/2014/main" id="{7A3F358F-B0CB-AF43-9553-870A9F402AFD}"/>
              </a:ext>
            </a:extLst>
          </p:cNvPr>
          <p:cNvSpPr/>
          <p:nvPr/>
        </p:nvSpPr>
        <p:spPr>
          <a:xfrm>
            <a:off x="1024128" y="6419707"/>
            <a:ext cx="8119872" cy="276999"/>
          </a:xfrm>
          <a:prstGeom prst="rect">
            <a:avLst/>
          </a:prstGeom>
        </p:spPr>
        <p:txBody>
          <a:bodyPr wrap="square">
            <a:spAutoFit/>
          </a:bodyPr>
          <a:lstStyle/>
          <a:p>
            <a:r>
              <a:rPr lang="en-US" sz="1200" dirty="0" err="1">
                <a:solidFill>
                  <a:srgbClr val="222222"/>
                </a:solidFill>
                <a:latin typeface="Arial" panose="020B0604020202020204" pitchFamily="34" charset="0"/>
              </a:rPr>
              <a:t>Moraila</a:t>
            </a:r>
            <a:r>
              <a:rPr lang="en-US" sz="1200" dirty="0">
                <a:solidFill>
                  <a:srgbClr val="222222"/>
                </a:solidFill>
                <a:latin typeface="Arial" panose="020B0604020202020204" pitchFamily="34" charset="0"/>
              </a:rPr>
              <a:t>, G., </a:t>
            </a:r>
            <a:r>
              <a:rPr lang="en-US" sz="1200" dirty="0" err="1">
                <a:solidFill>
                  <a:srgbClr val="222222"/>
                </a:solidFill>
                <a:latin typeface="Arial" panose="020B0604020202020204" pitchFamily="34" charset="0"/>
              </a:rPr>
              <a:t>Shankaran</a:t>
            </a:r>
            <a:r>
              <a:rPr lang="en-US" sz="1200" dirty="0">
                <a:solidFill>
                  <a:srgbClr val="222222"/>
                </a:solidFill>
                <a:latin typeface="Arial" panose="020B0604020202020204" pitchFamily="34" charset="0"/>
              </a:rPr>
              <a:t>, A., Shi, Z., &amp; Warren, A. M. (2014). </a:t>
            </a:r>
            <a:r>
              <a:rPr lang="en-US" sz="1200" i="1" dirty="0">
                <a:solidFill>
                  <a:srgbClr val="222222"/>
                </a:solidFill>
                <a:latin typeface="Arial" panose="020B0604020202020204" pitchFamily="34" charset="0"/>
              </a:rPr>
              <a:t>Measuring reproducibility in computer systems research</a:t>
            </a:r>
            <a:r>
              <a:rPr lang="en-US" sz="1200" dirty="0">
                <a:solidFill>
                  <a:srgbClr val="222222"/>
                </a:solidFill>
                <a:latin typeface="Arial" panose="020B0604020202020204" pitchFamily="34" charset="0"/>
              </a:rPr>
              <a:t>. </a:t>
            </a:r>
            <a:endParaRPr lang="en-US" sz="1200" dirty="0"/>
          </a:p>
        </p:txBody>
      </p:sp>
    </p:spTree>
    <p:extLst>
      <p:ext uri="{BB962C8B-B14F-4D97-AF65-F5344CB8AC3E}">
        <p14:creationId xmlns:p14="http://schemas.microsoft.com/office/powerpoint/2010/main" val="17375494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{E530D00F-3052-4848-97DE-AC6D6C673EBF}tf10001061</Template>
  <TotalTime>7603</TotalTime>
  <Words>1757</Words>
  <Application>Microsoft Macintosh PowerPoint</Application>
  <PresentationFormat>On-screen Show (4:3)</PresentationFormat>
  <Paragraphs>176</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Roboto</vt:lpstr>
      <vt:lpstr>Tw Cen MT</vt:lpstr>
      <vt:lpstr>Tw Cen MT Condensed</vt:lpstr>
      <vt:lpstr>Wingdings 3</vt:lpstr>
      <vt:lpstr>Integral</vt:lpstr>
      <vt:lpstr>Introduction to GR6130</vt:lpstr>
      <vt:lpstr>Goals of the course</vt:lpstr>
      <vt:lpstr>Structure of the course</vt:lpstr>
      <vt:lpstr>Final Project</vt:lpstr>
      <vt:lpstr>Grading</vt:lpstr>
      <vt:lpstr>The winds of change</vt:lpstr>
      <vt:lpstr>PowerPoint Presentation</vt:lpstr>
      <vt:lpstr>Reproducibility</vt:lpstr>
      <vt:lpstr>PowerPoint Presentation</vt:lpstr>
      <vt:lpstr>Why value reproducibility?</vt:lpstr>
      <vt:lpstr>Reproducibility: An old idea?</vt:lpstr>
      <vt:lpstr>Reproducibility: An old idea?</vt:lpstr>
      <vt:lpstr>Reproducibility: An old idea?</vt:lpstr>
      <vt:lpstr>Changes in publication</vt:lpstr>
      <vt:lpstr>PowerPoint Presentation</vt:lpstr>
      <vt:lpstr>Questions PDFs don’t answer</vt:lpstr>
      <vt:lpstr>Reproducible pipelines</vt:lpstr>
      <vt:lpstr>PowerPoint Presentation</vt:lpstr>
      <vt:lpstr>challenges</vt:lpstr>
      <vt:lpstr>Incentives</vt:lpstr>
      <vt:lpstr>PowerPoint Presentation</vt:lpstr>
      <vt:lpstr>9/13/19 – Notebooks</vt:lpstr>
      <vt:lpstr>9/20/19 – Version Control</vt:lpstr>
      <vt:lpstr>9/27/19 – Reproducible plots in R</vt:lpstr>
      <vt:lpstr>10/4/19 – Reproducible plots in python</vt:lpstr>
      <vt:lpstr>10/11/19 – Text Editors and IDES</vt:lpstr>
      <vt:lpstr>10/18/19 – Reproducible Reports</vt:lpstr>
      <vt:lpstr>10/25/19 – Reproducible Manuscripts</vt:lpstr>
      <vt:lpstr>11/1/19 – Simulation</vt:lpstr>
      <vt:lpstr>11/8/19 – Testing</vt:lpstr>
      <vt:lpstr>11/15/19 – reproducible containers</vt:lpstr>
      <vt:lpstr>11/22/19 – Sharing Pipelines</vt:lpstr>
      <vt:lpstr>12/6/19 – Final project presentations</vt:lpstr>
      <vt:lpstr>TODAY: Set up Some Software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Notebooks for python and R </dc:title>
  <dc:creator>Christopher Baldassano</dc:creator>
  <cp:lastModifiedBy>Christopher Baldassano</cp:lastModifiedBy>
  <cp:revision>50</cp:revision>
  <dcterms:created xsi:type="dcterms:W3CDTF">2019-07-11T19:59:44Z</dcterms:created>
  <dcterms:modified xsi:type="dcterms:W3CDTF">2019-09-20T19:55:37Z</dcterms:modified>
</cp:coreProperties>
</file>

<file path=docProps/thumbnail.jpeg>
</file>